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7"/>
  </p:notesMasterIdLst>
  <p:handoutMasterIdLst>
    <p:handoutMasterId r:id="rId8"/>
  </p:handoutMasterIdLst>
  <p:sldIdLst>
    <p:sldId id="261" r:id="rId5"/>
    <p:sldId id="262" r:id="rId6"/>
  </p:sldIdLst>
  <p:sldSz cx="12192000" cy="6858000"/>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970FD2F6-98D0-4641-930D-B8E9B5ACABFB}">
          <p14:sldIdLst>
            <p14:sldId id="261"/>
            <p14:sldId id="262"/>
          </p14:sldIdLst>
        </p14:section>
      </p14:sectionLst>
    </p:ex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868060AE-63C8-3B89-5D6E-96230F19EC36}" name="Natalie Ward" initials="NW" userId="Natalie Ward" providerId="None"/>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23D57"/>
    <a:srgbClr val="D45354"/>
    <a:srgbClr val="004040"/>
    <a:srgbClr val="FF2B5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5" d="100"/>
          <a:sy n="105" d="100"/>
        </p:scale>
        <p:origin x="798"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13" Type="http://schemas.microsoft.com/office/2018/10/relationships/authors" Target="authors.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heme" Target="theme/theme1.xml"/><Relationship Id="rId5" Type="http://schemas.openxmlformats.org/officeDocument/2006/relationships/slide" Target="slides/slide1.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705DC3E7-B7FB-B185-179F-5D4A1228F343}"/>
              </a:ext>
            </a:extLst>
          </p:cNvPr>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en-GB"/>
          </a:p>
        </p:txBody>
      </p:sp>
      <p:sp>
        <p:nvSpPr>
          <p:cNvPr id="3" name="Date Placeholder 2">
            <a:extLst>
              <a:ext uri="{FF2B5EF4-FFF2-40B4-BE49-F238E27FC236}">
                <a16:creationId xmlns:a16="http://schemas.microsoft.com/office/drawing/2014/main" id="{9A3B6ED7-D90B-EBCC-A27D-5F7F4F873AA0}"/>
              </a:ext>
            </a:extLst>
          </p:cNvPr>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fld id="{B32CA03C-59BF-437A-95A3-F7BF185D9D80}" type="datetimeFigureOut">
              <a:rPr lang="en-GB" smtClean="0"/>
              <a:t>28/01/2026</a:t>
            </a:fld>
            <a:endParaRPr lang="en-GB"/>
          </a:p>
        </p:txBody>
      </p:sp>
      <p:sp>
        <p:nvSpPr>
          <p:cNvPr id="4" name="Footer Placeholder 3">
            <a:extLst>
              <a:ext uri="{FF2B5EF4-FFF2-40B4-BE49-F238E27FC236}">
                <a16:creationId xmlns:a16="http://schemas.microsoft.com/office/drawing/2014/main" id="{F0F14516-1DD8-CF77-B4A8-9F59488F9E75}"/>
              </a:ext>
            </a:extLst>
          </p:cNvPr>
          <p:cNvSpPr>
            <a:spLocks noGrp="1"/>
          </p:cNvSpPr>
          <p:nvPr>
            <p:ph type="ftr" sz="quarter" idx="2"/>
          </p:nvPr>
        </p:nvSpPr>
        <p:spPr>
          <a:xfrm>
            <a:off x="0" y="9429750"/>
            <a:ext cx="2946400" cy="496888"/>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a:extLst>
              <a:ext uri="{FF2B5EF4-FFF2-40B4-BE49-F238E27FC236}">
                <a16:creationId xmlns:a16="http://schemas.microsoft.com/office/drawing/2014/main" id="{21D3620E-69DD-6725-B28E-92C6124F694E}"/>
              </a:ext>
            </a:extLst>
          </p:cNvPr>
          <p:cNvSpPr>
            <a:spLocks noGrp="1"/>
          </p:cNvSpPr>
          <p:nvPr>
            <p:ph type="sldNum" sz="quarter" idx="3"/>
          </p:nvPr>
        </p:nvSpPr>
        <p:spPr>
          <a:xfrm>
            <a:off x="3849688" y="9429750"/>
            <a:ext cx="2946400" cy="496888"/>
          </a:xfrm>
          <a:prstGeom prst="rect">
            <a:avLst/>
          </a:prstGeom>
        </p:spPr>
        <p:txBody>
          <a:bodyPr vert="horz" lIns="91440" tIns="45720" rIns="91440" bIns="45720" rtlCol="0" anchor="b"/>
          <a:lstStyle>
            <a:lvl1pPr algn="r">
              <a:defRPr sz="1200"/>
            </a:lvl1pPr>
          </a:lstStyle>
          <a:p>
            <a:fld id="{134D87DA-5BF0-4804-AE08-3087AE4AEB6F}" type="slidenum">
              <a:rPr lang="en-GB" smtClean="0"/>
              <a:t>‹#›</a:t>
            </a:fld>
            <a:endParaRPr lang="en-GB"/>
          </a:p>
        </p:txBody>
      </p:sp>
    </p:spTree>
    <p:extLst>
      <p:ext uri="{BB962C8B-B14F-4D97-AF65-F5344CB8AC3E}">
        <p14:creationId xmlns:p14="http://schemas.microsoft.com/office/powerpoint/2010/main" val="999840651"/>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850444" y="0"/>
            <a:ext cx="2945659" cy="498056"/>
          </a:xfrm>
          <a:prstGeom prst="rect">
            <a:avLst/>
          </a:prstGeom>
        </p:spPr>
        <p:txBody>
          <a:bodyPr vert="horz" lIns="91440" tIns="45720" rIns="91440" bIns="45720" rtlCol="0"/>
          <a:lstStyle>
            <a:lvl1pPr algn="r">
              <a:defRPr sz="1200"/>
            </a:lvl1pPr>
          </a:lstStyle>
          <a:p>
            <a:fld id="{C904DD36-EE35-4FA4-AC5A-AC80786D497C}" type="datetimeFigureOut">
              <a:rPr lang="en-GB" smtClean="0"/>
              <a:t>28/01/2026</a:t>
            </a:fld>
            <a:endParaRPr lang="en-GB" dirty="0"/>
          </a:p>
        </p:txBody>
      </p:sp>
      <p:sp>
        <p:nvSpPr>
          <p:cNvPr id="4" name="Slide Image Placeholder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79768" y="4777195"/>
            <a:ext cx="5438140" cy="3908614"/>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28585"/>
            <a:ext cx="2945659" cy="498055"/>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50444" y="9428585"/>
            <a:ext cx="2945659" cy="498055"/>
          </a:xfrm>
          <a:prstGeom prst="rect">
            <a:avLst/>
          </a:prstGeom>
        </p:spPr>
        <p:txBody>
          <a:bodyPr vert="horz" lIns="91440" tIns="45720" rIns="91440" bIns="45720" rtlCol="0" anchor="b"/>
          <a:lstStyle>
            <a:lvl1pPr algn="r">
              <a:defRPr sz="1200"/>
            </a:lvl1pPr>
          </a:lstStyle>
          <a:p>
            <a:fld id="{FAEBF46F-AE67-4040-B760-913D8417BDC1}" type="slidenum">
              <a:rPr lang="en-GB" smtClean="0"/>
              <a:t>‹#›</a:t>
            </a:fld>
            <a:endParaRPr lang="en-GB" dirty="0"/>
          </a:p>
        </p:txBody>
      </p:sp>
    </p:spTree>
    <p:extLst>
      <p:ext uri="{BB962C8B-B14F-4D97-AF65-F5344CB8AC3E}">
        <p14:creationId xmlns:p14="http://schemas.microsoft.com/office/powerpoint/2010/main" val="3042842462"/>
      </p:ext>
    </p:extLst>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EEEB91-1132-42C0-800C-E456A78A6EE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4C809ADF-7D5E-4813-9341-64B10DB82D2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C9B3E0A2-8742-44FB-AAC0-104BC8B71F44}"/>
              </a:ext>
            </a:extLst>
          </p:cNvPr>
          <p:cNvSpPr>
            <a:spLocks noGrp="1"/>
          </p:cNvSpPr>
          <p:nvPr>
            <p:ph type="dt" sz="half" idx="10"/>
          </p:nvPr>
        </p:nvSpPr>
        <p:spPr/>
        <p:txBody>
          <a:bodyPr/>
          <a:lstStyle/>
          <a:p>
            <a:fld id="{D9BA5C25-39F9-4E4C-B5EE-C75839EA604A}" type="datetime1">
              <a:rPr lang="en-GB" smtClean="0"/>
              <a:t>28/01/2026</a:t>
            </a:fld>
            <a:endParaRPr lang="en-GB" dirty="0"/>
          </a:p>
        </p:txBody>
      </p:sp>
      <p:sp>
        <p:nvSpPr>
          <p:cNvPr id="5" name="Footer Placeholder 4">
            <a:extLst>
              <a:ext uri="{FF2B5EF4-FFF2-40B4-BE49-F238E27FC236}">
                <a16:creationId xmlns:a16="http://schemas.microsoft.com/office/drawing/2014/main" id="{4E8BAEAC-74A1-40C9-ACC1-40955ADAEFC4}"/>
              </a:ext>
            </a:extLst>
          </p:cNvPr>
          <p:cNvSpPr>
            <a:spLocks noGrp="1"/>
          </p:cNvSpPr>
          <p:nvPr>
            <p:ph type="ftr" sz="quarter" idx="11"/>
          </p:nvPr>
        </p:nvSpPr>
        <p:spPr/>
        <p:txBody>
          <a:bodyPr/>
          <a:lstStyle/>
          <a:p>
            <a:r>
              <a:rPr lang="en-GB" dirty="0"/>
              <a:t>Paper C</a:t>
            </a:r>
          </a:p>
        </p:txBody>
      </p:sp>
      <p:sp>
        <p:nvSpPr>
          <p:cNvPr id="6" name="Slide Number Placeholder 5">
            <a:extLst>
              <a:ext uri="{FF2B5EF4-FFF2-40B4-BE49-F238E27FC236}">
                <a16:creationId xmlns:a16="http://schemas.microsoft.com/office/drawing/2014/main" id="{E01D9AFE-EDB9-405D-A6B2-826FEAE57CA6}"/>
              </a:ext>
            </a:extLst>
          </p:cNvPr>
          <p:cNvSpPr>
            <a:spLocks noGrp="1"/>
          </p:cNvSpPr>
          <p:nvPr>
            <p:ph type="sldNum" sz="quarter" idx="12"/>
          </p:nvPr>
        </p:nvSpPr>
        <p:spPr/>
        <p:txBody>
          <a:bodyPr/>
          <a:lstStyle/>
          <a:p>
            <a:fld id="{5837433B-BEC2-4CDB-B367-74F443D89306}" type="slidenum">
              <a:rPr lang="en-GB" smtClean="0"/>
              <a:t>‹#›</a:t>
            </a:fld>
            <a:endParaRPr lang="en-GB" dirty="0"/>
          </a:p>
        </p:txBody>
      </p:sp>
    </p:spTree>
    <p:extLst>
      <p:ext uri="{BB962C8B-B14F-4D97-AF65-F5344CB8AC3E}">
        <p14:creationId xmlns:p14="http://schemas.microsoft.com/office/powerpoint/2010/main" val="688018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9BA053-7069-4AA9-9822-BEFFD2306442}"/>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44BF2FB9-94EB-4C21-9E87-88D881A5F4F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1D66752-A452-4347-816F-718309086F67}"/>
              </a:ext>
            </a:extLst>
          </p:cNvPr>
          <p:cNvSpPr>
            <a:spLocks noGrp="1"/>
          </p:cNvSpPr>
          <p:nvPr>
            <p:ph type="dt" sz="half" idx="10"/>
          </p:nvPr>
        </p:nvSpPr>
        <p:spPr/>
        <p:txBody>
          <a:bodyPr/>
          <a:lstStyle/>
          <a:p>
            <a:fld id="{1BA539B5-48F9-4D0C-BB47-23917DC583C2}" type="datetime1">
              <a:rPr lang="en-GB" smtClean="0"/>
              <a:t>28/01/2026</a:t>
            </a:fld>
            <a:endParaRPr lang="en-GB" dirty="0"/>
          </a:p>
        </p:txBody>
      </p:sp>
      <p:sp>
        <p:nvSpPr>
          <p:cNvPr id="5" name="Footer Placeholder 4">
            <a:extLst>
              <a:ext uri="{FF2B5EF4-FFF2-40B4-BE49-F238E27FC236}">
                <a16:creationId xmlns:a16="http://schemas.microsoft.com/office/drawing/2014/main" id="{FF56B380-5840-4281-BF64-E2C105428F1F}"/>
              </a:ext>
            </a:extLst>
          </p:cNvPr>
          <p:cNvSpPr>
            <a:spLocks noGrp="1"/>
          </p:cNvSpPr>
          <p:nvPr>
            <p:ph type="ftr" sz="quarter" idx="11"/>
          </p:nvPr>
        </p:nvSpPr>
        <p:spPr/>
        <p:txBody>
          <a:bodyPr/>
          <a:lstStyle/>
          <a:p>
            <a:r>
              <a:rPr lang="en-GB" dirty="0"/>
              <a:t>Paper C</a:t>
            </a:r>
          </a:p>
        </p:txBody>
      </p:sp>
      <p:sp>
        <p:nvSpPr>
          <p:cNvPr id="6" name="Slide Number Placeholder 5">
            <a:extLst>
              <a:ext uri="{FF2B5EF4-FFF2-40B4-BE49-F238E27FC236}">
                <a16:creationId xmlns:a16="http://schemas.microsoft.com/office/drawing/2014/main" id="{4AE243C5-A015-4E58-AA48-39E58C970D26}"/>
              </a:ext>
            </a:extLst>
          </p:cNvPr>
          <p:cNvSpPr>
            <a:spLocks noGrp="1"/>
          </p:cNvSpPr>
          <p:nvPr>
            <p:ph type="sldNum" sz="quarter" idx="12"/>
          </p:nvPr>
        </p:nvSpPr>
        <p:spPr/>
        <p:txBody>
          <a:bodyPr/>
          <a:lstStyle/>
          <a:p>
            <a:fld id="{5837433B-BEC2-4CDB-B367-74F443D89306}" type="slidenum">
              <a:rPr lang="en-GB" smtClean="0"/>
              <a:t>‹#›</a:t>
            </a:fld>
            <a:endParaRPr lang="en-GB" dirty="0"/>
          </a:p>
        </p:txBody>
      </p:sp>
    </p:spTree>
    <p:extLst>
      <p:ext uri="{BB962C8B-B14F-4D97-AF65-F5344CB8AC3E}">
        <p14:creationId xmlns:p14="http://schemas.microsoft.com/office/powerpoint/2010/main" val="21235606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A650FC7-9F0D-4EAA-A853-7F411ED244F3}"/>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7BCFD862-FF5E-450B-BECE-C1C0DE6D8F5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7E22406-0A3E-4FA8-935D-11B76E8D37E0}"/>
              </a:ext>
            </a:extLst>
          </p:cNvPr>
          <p:cNvSpPr>
            <a:spLocks noGrp="1"/>
          </p:cNvSpPr>
          <p:nvPr>
            <p:ph type="dt" sz="half" idx="10"/>
          </p:nvPr>
        </p:nvSpPr>
        <p:spPr/>
        <p:txBody>
          <a:bodyPr/>
          <a:lstStyle/>
          <a:p>
            <a:fld id="{F8274933-2ED9-4699-BC09-883EC67B3376}" type="datetime1">
              <a:rPr lang="en-GB" smtClean="0"/>
              <a:t>28/01/2026</a:t>
            </a:fld>
            <a:endParaRPr lang="en-GB" dirty="0"/>
          </a:p>
        </p:txBody>
      </p:sp>
      <p:sp>
        <p:nvSpPr>
          <p:cNvPr id="5" name="Footer Placeholder 4">
            <a:extLst>
              <a:ext uri="{FF2B5EF4-FFF2-40B4-BE49-F238E27FC236}">
                <a16:creationId xmlns:a16="http://schemas.microsoft.com/office/drawing/2014/main" id="{68D1DF85-DAA4-4B49-9D3A-441A4A7E5943}"/>
              </a:ext>
            </a:extLst>
          </p:cNvPr>
          <p:cNvSpPr>
            <a:spLocks noGrp="1"/>
          </p:cNvSpPr>
          <p:nvPr>
            <p:ph type="ftr" sz="quarter" idx="11"/>
          </p:nvPr>
        </p:nvSpPr>
        <p:spPr/>
        <p:txBody>
          <a:bodyPr/>
          <a:lstStyle/>
          <a:p>
            <a:r>
              <a:rPr lang="en-GB" dirty="0"/>
              <a:t>Paper C</a:t>
            </a:r>
          </a:p>
        </p:txBody>
      </p:sp>
      <p:sp>
        <p:nvSpPr>
          <p:cNvPr id="6" name="Slide Number Placeholder 5">
            <a:extLst>
              <a:ext uri="{FF2B5EF4-FFF2-40B4-BE49-F238E27FC236}">
                <a16:creationId xmlns:a16="http://schemas.microsoft.com/office/drawing/2014/main" id="{E4A47836-F77E-483D-9171-64DD28B466C4}"/>
              </a:ext>
            </a:extLst>
          </p:cNvPr>
          <p:cNvSpPr>
            <a:spLocks noGrp="1"/>
          </p:cNvSpPr>
          <p:nvPr>
            <p:ph type="sldNum" sz="quarter" idx="12"/>
          </p:nvPr>
        </p:nvSpPr>
        <p:spPr/>
        <p:txBody>
          <a:bodyPr/>
          <a:lstStyle/>
          <a:p>
            <a:fld id="{5837433B-BEC2-4CDB-B367-74F443D89306}" type="slidenum">
              <a:rPr lang="en-GB" smtClean="0"/>
              <a:t>‹#›</a:t>
            </a:fld>
            <a:endParaRPr lang="en-GB" dirty="0"/>
          </a:p>
        </p:txBody>
      </p:sp>
    </p:spTree>
    <p:extLst>
      <p:ext uri="{BB962C8B-B14F-4D97-AF65-F5344CB8AC3E}">
        <p14:creationId xmlns:p14="http://schemas.microsoft.com/office/powerpoint/2010/main" val="34115948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501BD5-1B23-4351-971B-9BFF55995D86}"/>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1911324D-E3E0-4EFA-AB98-A840FE48DE9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900E54EF-2B8B-4828-B9C6-473CE6AFCCC1}"/>
              </a:ext>
            </a:extLst>
          </p:cNvPr>
          <p:cNvSpPr>
            <a:spLocks noGrp="1"/>
          </p:cNvSpPr>
          <p:nvPr>
            <p:ph type="dt" sz="half" idx="10"/>
          </p:nvPr>
        </p:nvSpPr>
        <p:spPr/>
        <p:txBody>
          <a:bodyPr/>
          <a:lstStyle/>
          <a:p>
            <a:fld id="{701B6BBD-4884-483C-B256-08F7250D363E}" type="datetime1">
              <a:rPr lang="en-GB" smtClean="0"/>
              <a:t>28/01/2026</a:t>
            </a:fld>
            <a:endParaRPr lang="en-GB" dirty="0"/>
          </a:p>
        </p:txBody>
      </p:sp>
      <p:sp>
        <p:nvSpPr>
          <p:cNvPr id="5" name="Footer Placeholder 4">
            <a:extLst>
              <a:ext uri="{FF2B5EF4-FFF2-40B4-BE49-F238E27FC236}">
                <a16:creationId xmlns:a16="http://schemas.microsoft.com/office/drawing/2014/main" id="{4F409819-D392-48BB-8C25-A035FBFC7CC3}"/>
              </a:ext>
            </a:extLst>
          </p:cNvPr>
          <p:cNvSpPr>
            <a:spLocks noGrp="1"/>
          </p:cNvSpPr>
          <p:nvPr>
            <p:ph type="ftr" sz="quarter" idx="11"/>
          </p:nvPr>
        </p:nvSpPr>
        <p:spPr/>
        <p:txBody>
          <a:bodyPr/>
          <a:lstStyle/>
          <a:p>
            <a:r>
              <a:rPr lang="en-GB" dirty="0"/>
              <a:t>Paper C</a:t>
            </a:r>
          </a:p>
        </p:txBody>
      </p:sp>
      <p:sp>
        <p:nvSpPr>
          <p:cNvPr id="6" name="Slide Number Placeholder 5">
            <a:extLst>
              <a:ext uri="{FF2B5EF4-FFF2-40B4-BE49-F238E27FC236}">
                <a16:creationId xmlns:a16="http://schemas.microsoft.com/office/drawing/2014/main" id="{359623F7-E702-4167-9899-FE9BA5652B9D}"/>
              </a:ext>
            </a:extLst>
          </p:cNvPr>
          <p:cNvSpPr>
            <a:spLocks noGrp="1"/>
          </p:cNvSpPr>
          <p:nvPr>
            <p:ph type="sldNum" sz="quarter" idx="12"/>
          </p:nvPr>
        </p:nvSpPr>
        <p:spPr/>
        <p:txBody>
          <a:bodyPr/>
          <a:lstStyle/>
          <a:p>
            <a:fld id="{5837433B-BEC2-4CDB-B367-74F443D89306}" type="slidenum">
              <a:rPr lang="en-GB" smtClean="0"/>
              <a:t>‹#›</a:t>
            </a:fld>
            <a:endParaRPr lang="en-GB" dirty="0"/>
          </a:p>
        </p:txBody>
      </p:sp>
    </p:spTree>
    <p:extLst>
      <p:ext uri="{BB962C8B-B14F-4D97-AF65-F5344CB8AC3E}">
        <p14:creationId xmlns:p14="http://schemas.microsoft.com/office/powerpoint/2010/main" val="32988009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81FDE2-3AA2-4C1E-B1B5-250F21A956A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6F1A4084-34BB-4970-B169-02072A387C2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C9EF1E6-D799-4243-AAE3-DCC02A635FA5}"/>
              </a:ext>
            </a:extLst>
          </p:cNvPr>
          <p:cNvSpPr>
            <a:spLocks noGrp="1"/>
          </p:cNvSpPr>
          <p:nvPr>
            <p:ph type="dt" sz="half" idx="10"/>
          </p:nvPr>
        </p:nvSpPr>
        <p:spPr/>
        <p:txBody>
          <a:bodyPr/>
          <a:lstStyle/>
          <a:p>
            <a:fld id="{C142652F-D148-43F3-9DB4-71DE7E9C2E0B}" type="datetime1">
              <a:rPr lang="en-GB" smtClean="0"/>
              <a:t>28/01/2026</a:t>
            </a:fld>
            <a:endParaRPr lang="en-GB" dirty="0"/>
          </a:p>
        </p:txBody>
      </p:sp>
      <p:sp>
        <p:nvSpPr>
          <p:cNvPr id="5" name="Footer Placeholder 4">
            <a:extLst>
              <a:ext uri="{FF2B5EF4-FFF2-40B4-BE49-F238E27FC236}">
                <a16:creationId xmlns:a16="http://schemas.microsoft.com/office/drawing/2014/main" id="{FCD2CA19-1E9E-42F7-A6F9-5F3C92F87694}"/>
              </a:ext>
            </a:extLst>
          </p:cNvPr>
          <p:cNvSpPr>
            <a:spLocks noGrp="1"/>
          </p:cNvSpPr>
          <p:nvPr>
            <p:ph type="ftr" sz="quarter" idx="11"/>
          </p:nvPr>
        </p:nvSpPr>
        <p:spPr/>
        <p:txBody>
          <a:bodyPr/>
          <a:lstStyle/>
          <a:p>
            <a:r>
              <a:rPr lang="en-GB" dirty="0"/>
              <a:t>Paper C</a:t>
            </a:r>
          </a:p>
        </p:txBody>
      </p:sp>
      <p:sp>
        <p:nvSpPr>
          <p:cNvPr id="6" name="Slide Number Placeholder 5">
            <a:extLst>
              <a:ext uri="{FF2B5EF4-FFF2-40B4-BE49-F238E27FC236}">
                <a16:creationId xmlns:a16="http://schemas.microsoft.com/office/drawing/2014/main" id="{8633FB0F-3677-4E1E-8F85-FBDA8912242B}"/>
              </a:ext>
            </a:extLst>
          </p:cNvPr>
          <p:cNvSpPr>
            <a:spLocks noGrp="1"/>
          </p:cNvSpPr>
          <p:nvPr>
            <p:ph type="sldNum" sz="quarter" idx="12"/>
          </p:nvPr>
        </p:nvSpPr>
        <p:spPr/>
        <p:txBody>
          <a:bodyPr/>
          <a:lstStyle/>
          <a:p>
            <a:fld id="{5837433B-BEC2-4CDB-B367-74F443D89306}" type="slidenum">
              <a:rPr lang="en-GB" smtClean="0"/>
              <a:t>‹#›</a:t>
            </a:fld>
            <a:endParaRPr lang="en-GB" dirty="0"/>
          </a:p>
        </p:txBody>
      </p:sp>
    </p:spTree>
    <p:extLst>
      <p:ext uri="{BB962C8B-B14F-4D97-AF65-F5344CB8AC3E}">
        <p14:creationId xmlns:p14="http://schemas.microsoft.com/office/powerpoint/2010/main" val="9775830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54A078-1FC7-42F4-A68B-3843231E29EE}"/>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66EF389A-8DF1-4242-B8A5-2963C7C507A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D2CE3265-4A2C-4DAE-952F-54DA8B057D92}"/>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1FF6CA35-8B96-4923-9EE4-BAEA320F4592}"/>
              </a:ext>
            </a:extLst>
          </p:cNvPr>
          <p:cNvSpPr>
            <a:spLocks noGrp="1"/>
          </p:cNvSpPr>
          <p:nvPr>
            <p:ph type="dt" sz="half" idx="10"/>
          </p:nvPr>
        </p:nvSpPr>
        <p:spPr/>
        <p:txBody>
          <a:bodyPr/>
          <a:lstStyle/>
          <a:p>
            <a:fld id="{E3FFD7BC-A14A-440E-891F-A66DC9859D40}" type="datetime1">
              <a:rPr lang="en-GB" smtClean="0"/>
              <a:t>28/01/2026</a:t>
            </a:fld>
            <a:endParaRPr lang="en-GB" dirty="0"/>
          </a:p>
        </p:txBody>
      </p:sp>
      <p:sp>
        <p:nvSpPr>
          <p:cNvPr id="6" name="Footer Placeholder 5">
            <a:extLst>
              <a:ext uri="{FF2B5EF4-FFF2-40B4-BE49-F238E27FC236}">
                <a16:creationId xmlns:a16="http://schemas.microsoft.com/office/drawing/2014/main" id="{A59A84C0-C5BE-497A-923A-DF6B0EE6B9DD}"/>
              </a:ext>
            </a:extLst>
          </p:cNvPr>
          <p:cNvSpPr>
            <a:spLocks noGrp="1"/>
          </p:cNvSpPr>
          <p:nvPr>
            <p:ph type="ftr" sz="quarter" idx="11"/>
          </p:nvPr>
        </p:nvSpPr>
        <p:spPr/>
        <p:txBody>
          <a:bodyPr/>
          <a:lstStyle/>
          <a:p>
            <a:r>
              <a:rPr lang="en-GB" dirty="0"/>
              <a:t>Paper C</a:t>
            </a:r>
          </a:p>
        </p:txBody>
      </p:sp>
      <p:sp>
        <p:nvSpPr>
          <p:cNvPr id="7" name="Slide Number Placeholder 6">
            <a:extLst>
              <a:ext uri="{FF2B5EF4-FFF2-40B4-BE49-F238E27FC236}">
                <a16:creationId xmlns:a16="http://schemas.microsoft.com/office/drawing/2014/main" id="{EF1DF52A-CE70-48FE-848A-773663ECE394}"/>
              </a:ext>
            </a:extLst>
          </p:cNvPr>
          <p:cNvSpPr>
            <a:spLocks noGrp="1"/>
          </p:cNvSpPr>
          <p:nvPr>
            <p:ph type="sldNum" sz="quarter" idx="12"/>
          </p:nvPr>
        </p:nvSpPr>
        <p:spPr/>
        <p:txBody>
          <a:bodyPr/>
          <a:lstStyle/>
          <a:p>
            <a:fld id="{5837433B-BEC2-4CDB-B367-74F443D89306}" type="slidenum">
              <a:rPr lang="en-GB" smtClean="0"/>
              <a:t>‹#›</a:t>
            </a:fld>
            <a:endParaRPr lang="en-GB" dirty="0"/>
          </a:p>
        </p:txBody>
      </p:sp>
    </p:spTree>
    <p:extLst>
      <p:ext uri="{BB962C8B-B14F-4D97-AF65-F5344CB8AC3E}">
        <p14:creationId xmlns:p14="http://schemas.microsoft.com/office/powerpoint/2010/main" val="18471810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F03CA2-B011-495B-A108-58B308F301E1}"/>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B92AF29C-E336-470A-9EAE-4EFEACD7A57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55EB5F4-744E-4F8F-97AE-1DC15660C85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0181CE5C-D338-4126-8DE1-2B78623B7EE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C34CD94-876C-41D3-8FA8-11BCB9D87D1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008FACCC-29EB-463D-819B-54E8D39A1D3A}"/>
              </a:ext>
            </a:extLst>
          </p:cNvPr>
          <p:cNvSpPr>
            <a:spLocks noGrp="1"/>
          </p:cNvSpPr>
          <p:nvPr>
            <p:ph type="dt" sz="half" idx="10"/>
          </p:nvPr>
        </p:nvSpPr>
        <p:spPr/>
        <p:txBody>
          <a:bodyPr/>
          <a:lstStyle/>
          <a:p>
            <a:fld id="{C72F31B0-9444-4625-AFC8-6A356C1C9103}" type="datetime1">
              <a:rPr lang="en-GB" smtClean="0"/>
              <a:t>28/01/2026</a:t>
            </a:fld>
            <a:endParaRPr lang="en-GB" dirty="0"/>
          </a:p>
        </p:txBody>
      </p:sp>
      <p:sp>
        <p:nvSpPr>
          <p:cNvPr id="8" name="Footer Placeholder 7">
            <a:extLst>
              <a:ext uri="{FF2B5EF4-FFF2-40B4-BE49-F238E27FC236}">
                <a16:creationId xmlns:a16="http://schemas.microsoft.com/office/drawing/2014/main" id="{D739150C-EECD-4FF9-A820-AEF27DC34CB9}"/>
              </a:ext>
            </a:extLst>
          </p:cNvPr>
          <p:cNvSpPr>
            <a:spLocks noGrp="1"/>
          </p:cNvSpPr>
          <p:nvPr>
            <p:ph type="ftr" sz="quarter" idx="11"/>
          </p:nvPr>
        </p:nvSpPr>
        <p:spPr/>
        <p:txBody>
          <a:bodyPr/>
          <a:lstStyle/>
          <a:p>
            <a:r>
              <a:rPr lang="en-GB" dirty="0"/>
              <a:t>Paper C</a:t>
            </a:r>
          </a:p>
        </p:txBody>
      </p:sp>
      <p:sp>
        <p:nvSpPr>
          <p:cNvPr id="9" name="Slide Number Placeholder 8">
            <a:extLst>
              <a:ext uri="{FF2B5EF4-FFF2-40B4-BE49-F238E27FC236}">
                <a16:creationId xmlns:a16="http://schemas.microsoft.com/office/drawing/2014/main" id="{D0D95AEC-D971-4004-9DBB-B4D72C2A802B}"/>
              </a:ext>
            </a:extLst>
          </p:cNvPr>
          <p:cNvSpPr>
            <a:spLocks noGrp="1"/>
          </p:cNvSpPr>
          <p:nvPr>
            <p:ph type="sldNum" sz="quarter" idx="12"/>
          </p:nvPr>
        </p:nvSpPr>
        <p:spPr/>
        <p:txBody>
          <a:bodyPr/>
          <a:lstStyle/>
          <a:p>
            <a:fld id="{5837433B-BEC2-4CDB-B367-74F443D89306}" type="slidenum">
              <a:rPr lang="en-GB" smtClean="0"/>
              <a:t>‹#›</a:t>
            </a:fld>
            <a:endParaRPr lang="en-GB" dirty="0"/>
          </a:p>
        </p:txBody>
      </p:sp>
    </p:spTree>
    <p:extLst>
      <p:ext uri="{BB962C8B-B14F-4D97-AF65-F5344CB8AC3E}">
        <p14:creationId xmlns:p14="http://schemas.microsoft.com/office/powerpoint/2010/main" val="1622737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27090F-9675-404D-8552-143C91792671}"/>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7FD0A83F-AF70-4B1A-B3A9-E287294F1CCC}"/>
              </a:ext>
            </a:extLst>
          </p:cNvPr>
          <p:cNvSpPr>
            <a:spLocks noGrp="1"/>
          </p:cNvSpPr>
          <p:nvPr>
            <p:ph type="dt" sz="half" idx="10"/>
          </p:nvPr>
        </p:nvSpPr>
        <p:spPr/>
        <p:txBody>
          <a:bodyPr/>
          <a:lstStyle/>
          <a:p>
            <a:fld id="{E47792ED-2D95-405E-939D-E09BCF241571}" type="datetime1">
              <a:rPr lang="en-GB" smtClean="0"/>
              <a:t>28/01/2026</a:t>
            </a:fld>
            <a:endParaRPr lang="en-GB" dirty="0"/>
          </a:p>
        </p:txBody>
      </p:sp>
      <p:sp>
        <p:nvSpPr>
          <p:cNvPr id="4" name="Footer Placeholder 3">
            <a:extLst>
              <a:ext uri="{FF2B5EF4-FFF2-40B4-BE49-F238E27FC236}">
                <a16:creationId xmlns:a16="http://schemas.microsoft.com/office/drawing/2014/main" id="{D832A9F9-41F2-46CC-BD2B-567EF5CF1D0E}"/>
              </a:ext>
            </a:extLst>
          </p:cNvPr>
          <p:cNvSpPr>
            <a:spLocks noGrp="1"/>
          </p:cNvSpPr>
          <p:nvPr>
            <p:ph type="ftr" sz="quarter" idx="11"/>
          </p:nvPr>
        </p:nvSpPr>
        <p:spPr/>
        <p:txBody>
          <a:bodyPr/>
          <a:lstStyle/>
          <a:p>
            <a:r>
              <a:rPr lang="en-GB" dirty="0"/>
              <a:t>Paper C</a:t>
            </a:r>
          </a:p>
        </p:txBody>
      </p:sp>
      <p:sp>
        <p:nvSpPr>
          <p:cNvPr id="5" name="Slide Number Placeholder 4">
            <a:extLst>
              <a:ext uri="{FF2B5EF4-FFF2-40B4-BE49-F238E27FC236}">
                <a16:creationId xmlns:a16="http://schemas.microsoft.com/office/drawing/2014/main" id="{3DE7CEE2-086A-422D-8BD9-25FA52147BEF}"/>
              </a:ext>
            </a:extLst>
          </p:cNvPr>
          <p:cNvSpPr>
            <a:spLocks noGrp="1"/>
          </p:cNvSpPr>
          <p:nvPr>
            <p:ph type="sldNum" sz="quarter" idx="12"/>
          </p:nvPr>
        </p:nvSpPr>
        <p:spPr/>
        <p:txBody>
          <a:bodyPr/>
          <a:lstStyle/>
          <a:p>
            <a:fld id="{5837433B-BEC2-4CDB-B367-74F443D89306}" type="slidenum">
              <a:rPr lang="en-GB" smtClean="0"/>
              <a:t>‹#›</a:t>
            </a:fld>
            <a:endParaRPr lang="en-GB" dirty="0"/>
          </a:p>
        </p:txBody>
      </p:sp>
    </p:spTree>
    <p:extLst>
      <p:ext uri="{BB962C8B-B14F-4D97-AF65-F5344CB8AC3E}">
        <p14:creationId xmlns:p14="http://schemas.microsoft.com/office/powerpoint/2010/main" val="12538744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0915AB9-74DE-4CA4-A5D3-A7F62BAE0171}"/>
              </a:ext>
            </a:extLst>
          </p:cNvPr>
          <p:cNvSpPr>
            <a:spLocks noGrp="1"/>
          </p:cNvSpPr>
          <p:nvPr>
            <p:ph type="dt" sz="half" idx="10"/>
          </p:nvPr>
        </p:nvSpPr>
        <p:spPr/>
        <p:txBody>
          <a:bodyPr/>
          <a:lstStyle/>
          <a:p>
            <a:fld id="{4B8B9633-0AAF-490A-8E50-02F436104101}" type="datetime1">
              <a:rPr lang="en-GB" smtClean="0"/>
              <a:t>28/01/2026</a:t>
            </a:fld>
            <a:endParaRPr lang="en-GB" dirty="0"/>
          </a:p>
        </p:txBody>
      </p:sp>
      <p:sp>
        <p:nvSpPr>
          <p:cNvPr id="3" name="Footer Placeholder 2">
            <a:extLst>
              <a:ext uri="{FF2B5EF4-FFF2-40B4-BE49-F238E27FC236}">
                <a16:creationId xmlns:a16="http://schemas.microsoft.com/office/drawing/2014/main" id="{D171E0ED-7C9E-4510-B51C-169E2FCEBD4B}"/>
              </a:ext>
            </a:extLst>
          </p:cNvPr>
          <p:cNvSpPr>
            <a:spLocks noGrp="1"/>
          </p:cNvSpPr>
          <p:nvPr>
            <p:ph type="ftr" sz="quarter" idx="11"/>
          </p:nvPr>
        </p:nvSpPr>
        <p:spPr/>
        <p:txBody>
          <a:bodyPr/>
          <a:lstStyle/>
          <a:p>
            <a:r>
              <a:rPr lang="en-GB" dirty="0"/>
              <a:t>Paper C</a:t>
            </a:r>
          </a:p>
        </p:txBody>
      </p:sp>
      <p:sp>
        <p:nvSpPr>
          <p:cNvPr id="4" name="Slide Number Placeholder 3">
            <a:extLst>
              <a:ext uri="{FF2B5EF4-FFF2-40B4-BE49-F238E27FC236}">
                <a16:creationId xmlns:a16="http://schemas.microsoft.com/office/drawing/2014/main" id="{287326AC-9526-4E9F-9CC3-915B3E12935B}"/>
              </a:ext>
            </a:extLst>
          </p:cNvPr>
          <p:cNvSpPr>
            <a:spLocks noGrp="1"/>
          </p:cNvSpPr>
          <p:nvPr>
            <p:ph type="sldNum" sz="quarter" idx="12"/>
          </p:nvPr>
        </p:nvSpPr>
        <p:spPr/>
        <p:txBody>
          <a:bodyPr/>
          <a:lstStyle/>
          <a:p>
            <a:fld id="{5837433B-BEC2-4CDB-B367-74F443D89306}" type="slidenum">
              <a:rPr lang="en-GB" smtClean="0"/>
              <a:t>‹#›</a:t>
            </a:fld>
            <a:endParaRPr lang="en-GB" dirty="0"/>
          </a:p>
        </p:txBody>
      </p:sp>
    </p:spTree>
    <p:extLst>
      <p:ext uri="{BB962C8B-B14F-4D97-AF65-F5344CB8AC3E}">
        <p14:creationId xmlns:p14="http://schemas.microsoft.com/office/powerpoint/2010/main" val="21945337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76889E-2B8A-47BF-916E-1DE23DE912F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C513ADBB-8139-4CBE-A79D-266EB40C536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BBC34547-1128-4E06-8EEC-EF2E03A8E84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54973CD-B8BA-4B02-A5F7-38B4180F939B}"/>
              </a:ext>
            </a:extLst>
          </p:cNvPr>
          <p:cNvSpPr>
            <a:spLocks noGrp="1"/>
          </p:cNvSpPr>
          <p:nvPr>
            <p:ph type="dt" sz="half" idx="10"/>
          </p:nvPr>
        </p:nvSpPr>
        <p:spPr/>
        <p:txBody>
          <a:bodyPr/>
          <a:lstStyle/>
          <a:p>
            <a:fld id="{75D3468D-93E5-41C2-971B-A226867E340F}" type="datetime1">
              <a:rPr lang="en-GB" smtClean="0"/>
              <a:t>28/01/2026</a:t>
            </a:fld>
            <a:endParaRPr lang="en-GB" dirty="0"/>
          </a:p>
        </p:txBody>
      </p:sp>
      <p:sp>
        <p:nvSpPr>
          <p:cNvPr id="6" name="Footer Placeholder 5">
            <a:extLst>
              <a:ext uri="{FF2B5EF4-FFF2-40B4-BE49-F238E27FC236}">
                <a16:creationId xmlns:a16="http://schemas.microsoft.com/office/drawing/2014/main" id="{F3FC5314-30A5-4850-9AC2-5C3772EBF951}"/>
              </a:ext>
            </a:extLst>
          </p:cNvPr>
          <p:cNvSpPr>
            <a:spLocks noGrp="1"/>
          </p:cNvSpPr>
          <p:nvPr>
            <p:ph type="ftr" sz="quarter" idx="11"/>
          </p:nvPr>
        </p:nvSpPr>
        <p:spPr/>
        <p:txBody>
          <a:bodyPr/>
          <a:lstStyle/>
          <a:p>
            <a:r>
              <a:rPr lang="en-GB" dirty="0"/>
              <a:t>Paper C</a:t>
            </a:r>
          </a:p>
        </p:txBody>
      </p:sp>
      <p:sp>
        <p:nvSpPr>
          <p:cNvPr id="7" name="Slide Number Placeholder 6">
            <a:extLst>
              <a:ext uri="{FF2B5EF4-FFF2-40B4-BE49-F238E27FC236}">
                <a16:creationId xmlns:a16="http://schemas.microsoft.com/office/drawing/2014/main" id="{FA1A8FA4-925D-4864-9968-17E22D2DBE56}"/>
              </a:ext>
            </a:extLst>
          </p:cNvPr>
          <p:cNvSpPr>
            <a:spLocks noGrp="1"/>
          </p:cNvSpPr>
          <p:nvPr>
            <p:ph type="sldNum" sz="quarter" idx="12"/>
          </p:nvPr>
        </p:nvSpPr>
        <p:spPr/>
        <p:txBody>
          <a:bodyPr/>
          <a:lstStyle/>
          <a:p>
            <a:fld id="{5837433B-BEC2-4CDB-B367-74F443D89306}" type="slidenum">
              <a:rPr lang="en-GB" smtClean="0"/>
              <a:t>‹#›</a:t>
            </a:fld>
            <a:endParaRPr lang="en-GB" dirty="0"/>
          </a:p>
        </p:txBody>
      </p:sp>
    </p:spTree>
    <p:extLst>
      <p:ext uri="{BB962C8B-B14F-4D97-AF65-F5344CB8AC3E}">
        <p14:creationId xmlns:p14="http://schemas.microsoft.com/office/powerpoint/2010/main" val="7894611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B2893D-2022-4112-9EE0-2E7ECC192F2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6E6DFB86-21AA-4C69-8551-060E55C3BEB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dirty="0"/>
          </a:p>
        </p:txBody>
      </p:sp>
      <p:sp>
        <p:nvSpPr>
          <p:cNvPr id="4" name="Text Placeholder 3">
            <a:extLst>
              <a:ext uri="{FF2B5EF4-FFF2-40B4-BE49-F238E27FC236}">
                <a16:creationId xmlns:a16="http://schemas.microsoft.com/office/drawing/2014/main" id="{01DC2EAE-9E49-4B77-B1C1-2672B6A3264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FC29D70-7252-4D7D-9CD5-E42D06535080}"/>
              </a:ext>
            </a:extLst>
          </p:cNvPr>
          <p:cNvSpPr>
            <a:spLocks noGrp="1"/>
          </p:cNvSpPr>
          <p:nvPr>
            <p:ph type="dt" sz="half" idx="10"/>
          </p:nvPr>
        </p:nvSpPr>
        <p:spPr/>
        <p:txBody>
          <a:bodyPr/>
          <a:lstStyle/>
          <a:p>
            <a:fld id="{B36E6258-B1C8-469E-887B-3D79896977ED}" type="datetime1">
              <a:rPr lang="en-GB" smtClean="0"/>
              <a:t>28/01/2026</a:t>
            </a:fld>
            <a:endParaRPr lang="en-GB" dirty="0"/>
          </a:p>
        </p:txBody>
      </p:sp>
      <p:sp>
        <p:nvSpPr>
          <p:cNvPr id="6" name="Footer Placeholder 5">
            <a:extLst>
              <a:ext uri="{FF2B5EF4-FFF2-40B4-BE49-F238E27FC236}">
                <a16:creationId xmlns:a16="http://schemas.microsoft.com/office/drawing/2014/main" id="{DD5430C2-C9CA-4744-904E-BCD2EFACC532}"/>
              </a:ext>
            </a:extLst>
          </p:cNvPr>
          <p:cNvSpPr>
            <a:spLocks noGrp="1"/>
          </p:cNvSpPr>
          <p:nvPr>
            <p:ph type="ftr" sz="quarter" idx="11"/>
          </p:nvPr>
        </p:nvSpPr>
        <p:spPr/>
        <p:txBody>
          <a:bodyPr/>
          <a:lstStyle/>
          <a:p>
            <a:r>
              <a:rPr lang="en-GB" dirty="0"/>
              <a:t>Paper C</a:t>
            </a:r>
          </a:p>
        </p:txBody>
      </p:sp>
      <p:sp>
        <p:nvSpPr>
          <p:cNvPr id="7" name="Slide Number Placeholder 6">
            <a:extLst>
              <a:ext uri="{FF2B5EF4-FFF2-40B4-BE49-F238E27FC236}">
                <a16:creationId xmlns:a16="http://schemas.microsoft.com/office/drawing/2014/main" id="{C663B549-EDE9-4119-8BB2-FF0BBE702C32}"/>
              </a:ext>
            </a:extLst>
          </p:cNvPr>
          <p:cNvSpPr>
            <a:spLocks noGrp="1"/>
          </p:cNvSpPr>
          <p:nvPr>
            <p:ph type="sldNum" sz="quarter" idx="12"/>
          </p:nvPr>
        </p:nvSpPr>
        <p:spPr/>
        <p:txBody>
          <a:bodyPr/>
          <a:lstStyle/>
          <a:p>
            <a:fld id="{5837433B-BEC2-4CDB-B367-74F443D89306}" type="slidenum">
              <a:rPr lang="en-GB" smtClean="0"/>
              <a:t>‹#›</a:t>
            </a:fld>
            <a:endParaRPr lang="en-GB" dirty="0"/>
          </a:p>
        </p:txBody>
      </p:sp>
    </p:spTree>
    <p:extLst>
      <p:ext uri="{BB962C8B-B14F-4D97-AF65-F5344CB8AC3E}">
        <p14:creationId xmlns:p14="http://schemas.microsoft.com/office/powerpoint/2010/main" val="26844902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80BE65C-FB16-4A3C-A2C8-CAE14E61C5B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311D8BEE-8C4C-4586-B69E-25E10C29F6B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53841E2-A4CF-4459-A2A5-01F2862711A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5ECC9DC-A9D5-43B8-A132-CF6F262EBE06}" type="datetime1">
              <a:rPr lang="en-GB" smtClean="0"/>
              <a:t>28/01/2026</a:t>
            </a:fld>
            <a:endParaRPr lang="en-GB" dirty="0"/>
          </a:p>
        </p:txBody>
      </p:sp>
      <p:sp>
        <p:nvSpPr>
          <p:cNvPr id="5" name="Footer Placeholder 4">
            <a:extLst>
              <a:ext uri="{FF2B5EF4-FFF2-40B4-BE49-F238E27FC236}">
                <a16:creationId xmlns:a16="http://schemas.microsoft.com/office/drawing/2014/main" id="{6200486D-A0E6-4F1A-B18E-F75229014AF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GB" dirty="0"/>
              <a:t>Paper C</a:t>
            </a:r>
          </a:p>
        </p:txBody>
      </p:sp>
      <p:sp>
        <p:nvSpPr>
          <p:cNvPr id="6" name="Slide Number Placeholder 5">
            <a:extLst>
              <a:ext uri="{FF2B5EF4-FFF2-40B4-BE49-F238E27FC236}">
                <a16:creationId xmlns:a16="http://schemas.microsoft.com/office/drawing/2014/main" id="{1C617A8D-16C2-4E11-83F4-A64E9AE938F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837433B-BEC2-4CDB-B367-74F443D89306}" type="slidenum">
              <a:rPr lang="en-GB" smtClean="0"/>
              <a:t>‹#›</a:t>
            </a:fld>
            <a:endParaRPr lang="en-GB" dirty="0"/>
          </a:p>
        </p:txBody>
      </p:sp>
    </p:spTree>
    <p:extLst>
      <p:ext uri="{BB962C8B-B14F-4D97-AF65-F5344CB8AC3E}">
        <p14:creationId xmlns:p14="http://schemas.microsoft.com/office/powerpoint/2010/main" val="128039395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13" Type="http://schemas.openxmlformats.org/officeDocument/2006/relationships/image" Target="../media/image11.svg"/><Relationship Id="rId3" Type="http://schemas.openxmlformats.org/officeDocument/2006/relationships/image" Target="../media/image2.png"/><Relationship Id="rId7" Type="http://schemas.openxmlformats.org/officeDocument/2006/relationships/hyperlink" Target="https://www.castlemeadmedicalcentre.co.uk/" TargetMode="External"/><Relationship Id="rId12" Type="http://schemas.openxmlformats.org/officeDocument/2006/relationships/image" Target="../media/image10.png"/><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image" Target="../media/image5.svg"/><Relationship Id="rId11" Type="http://schemas.openxmlformats.org/officeDocument/2006/relationships/image" Target="../media/image9.svg"/><Relationship Id="rId5" Type="http://schemas.openxmlformats.org/officeDocument/2006/relationships/image" Target="../media/image4.png"/><Relationship Id="rId10" Type="http://schemas.openxmlformats.org/officeDocument/2006/relationships/image" Target="../media/image8.png"/><Relationship Id="rId4" Type="http://schemas.openxmlformats.org/officeDocument/2006/relationships/image" Target="../media/image3.svg"/><Relationship Id="rId9" Type="http://schemas.openxmlformats.org/officeDocument/2006/relationships/image" Target="../media/image7.svg"/></Relationships>
</file>

<file path=ppt/slides/_rels/slide2.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Speech Bubble: Rectangle 20">
            <a:extLst>
              <a:ext uri="{FF2B5EF4-FFF2-40B4-BE49-F238E27FC236}">
                <a16:creationId xmlns:a16="http://schemas.microsoft.com/office/drawing/2014/main" id="{9260A6C9-753F-48C2-90A4-D6B4AE54E90E}"/>
              </a:ext>
            </a:extLst>
          </p:cNvPr>
          <p:cNvSpPr/>
          <p:nvPr/>
        </p:nvSpPr>
        <p:spPr>
          <a:xfrm>
            <a:off x="8097769" y="1326315"/>
            <a:ext cx="3838333" cy="2174535"/>
          </a:xfrm>
          <a:prstGeom prst="wedgeRectCallout">
            <a:avLst>
              <a:gd name="adj1" fmla="val -83357"/>
              <a:gd name="adj2" fmla="val 1055"/>
            </a:avLst>
          </a:prstGeom>
          <a:ln w="19050">
            <a:solidFill>
              <a:srgbClr val="D45354"/>
            </a:solidFill>
          </a:ln>
        </p:spPr>
        <p:style>
          <a:lnRef idx="2">
            <a:schemeClr val="dk1"/>
          </a:lnRef>
          <a:fillRef idx="1">
            <a:schemeClr val="lt1"/>
          </a:fillRef>
          <a:effectRef idx="0">
            <a:schemeClr val="dk1"/>
          </a:effectRef>
          <a:fontRef idx="minor">
            <a:schemeClr val="dk1"/>
          </a:fontRef>
        </p:style>
        <p:txBody>
          <a:bodyPr lIns="91440" tIns="45720" rIns="91440" bIns="45720" rtlCol="0" anchor="ctr"/>
          <a:lstStyle/>
          <a:p>
            <a:pPr>
              <a:buNone/>
            </a:pPr>
            <a:r>
              <a:rPr lang="en-GB" sz="1400" b="1" u="sng" dirty="0">
                <a:latin typeface="Aptos" panose="020B0004020202020204" pitchFamily="34" charset="0"/>
              </a:rPr>
              <a:t>Practice Building Work – February 2026:</a:t>
            </a:r>
            <a:endParaRPr lang="en-GB" sz="1400" u="sng" dirty="0">
              <a:latin typeface="Aptos" panose="020B0004020202020204" pitchFamily="34" charset="0"/>
            </a:endParaRPr>
          </a:p>
          <a:p>
            <a:r>
              <a:rPr lang="en-GB" sz="1050" dirty="0">
                <a:latin typeface="Aptos" panose="020B0004020202020204" pitchFamily="34" charset="0"/>
              </a:rPr>
              <a:t>We are pleased to let patients know that, following a successful funding application, internal building works will begin at the practice on </a:t>
            </a:r>
            <a:r>
              <a:rPr lang="en-GB" sz="1050" b="1" dirty="0">
                <a:latin typeface="Aptos" panose="020B0004020202020204" pitchFamily="34" charset="0"/>
              </a:rPr>
              <a:t>Saturday 21 February 2026, </a:t>
            </a:r>
            <a:r>
              <a:rPr lang="en-GB" sz="1050" dirty="0">
                <a:latin typeface="Aptos" panose="020B0004020202020204" pitchFamily="34" charset="0"/>
              </a:rPr>
              <a:t>for approximately 4 weeks. </a:t>
            </a:r>
          </a:p>
          <a:p>
            <a:r>
              <a:rPr lang="en-GB" sz="1050" dirty="0">
                <a:latin typeface="Aptos" panose="020B0004020202020204" pitchFamily="34" charset="0"/>
              </a:rPr>
              <a:t>The project will provide an additional consulting room, utilising space within our large reception area, and a new multi-purpose room for both staff and patient use, helping us to improve the services we offer our patients. </a:t>
            </a:r>
          </a:p>
          <a:p>
            <a:r>
              <a:rPr lang="en-GB" sz="1050" dirty="0">
                <a:latin typeface="Aptos" panose="020B0004020202020204" pitchFamily="34" charset="0"/>
              </a:rPr>
              <a:t>We will of course do our best to minimise disruption to core services and we thank you in advance for your patience while this work is carried out. Further details and plans of the work can be found on the back of this newsletter and our website.</a:t>
            </a:r>
          </a:p>
        </p:txBody>
      </p:sp>
      <p:pic>
        <p:nvPicPr>
          <p:cNvPr id="8" name="Picture 7">
            <a:extLst>
              <a:ext uri="{FF2B5EF4-FFF2-40B4-BE49-F238E27FC236}">
                <a16:creationId xmlns:a16="http://schemas.microsoft.com/office/drawing/2014/main" id="{7ECF095D-3750-91D5-656F-589DBB29727A}"/>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1130995" y="0"/>
            <a:ext cx="1061004" cy="1001946"/>
          </a:xfrm>
          <a:prstGeom prst="rect">
            <a:avLst/>
          </a:prstGeom>
          <a:noFill/>
        </p:spPr>
      </p:pic>
      <p:sp>
        <p:nvSpPr>
          <p:cNvPr id="7" name="Title 6">
            <a:extLst>
              <a:ext uri="{FF2B5EF4-FFF2-40B4-BE49-F238E27FC236}">
                <a16:creationId xmlns:a16="http://schemas.microsoft.com/office/drawing/2014/main" id="{53F1AA5E-A2C8-4930-A316-52A655146614}"/>
              </a:ext>
            </a:extLst>
          </p:cNvPr>
          <p:cNvSpPr>
            <a:spLocks noGrp="1"/>
          </p:cNvSpPr>
          <p:nvPr>
            <p:ph type="title"/>
          </p:nvPr>
        </p:nvSpPr>
        <p:spPr>
          <a:xfrm>
            <a:off x="838200" y="365126"/>
            <a:ext cx="10515600" cy="1001878"/>
          </a:xfrm>
        </p:spPr>
        <p:txBody>
          <a:bodyPr anchor="t">
            <a:normAutofit fontScale="90000"/>
          </a:bodyPr>
          <a:lstStyle/>
          <a:p>
            <a:pPr algn="ctr"/>
            <a:r>
              <a:rPr lang="en-GB" sz="2700" b="1" dirty="0">
                <a:solidFill>
                  <a:srgbClr val="023D57"/>
                </a:solidFill>
                <a:effectLst/>
                <a:latin typeface="Aptos" panose="020B0004020202020204" pitchFamily="34" charset="0"/>
                <a:ea typeface="SimSun" panose="02010600030101010101" pitchFamily="2" charset="-122"/>
                <a:cs typeface="Times New Roman" panose="02020603050405020304" pitchFamily="18" charset="0"/>
              </a:rPr>
              <a:t>CASTLE MEAD MEDICAL CENTRE – </a:t>
            </a:r>
            <a:r>
              <a:rPr lang="en-GB" sz="2700" b="1" dirty="0">
                <a:solidFill>
                  <a:srgbClr val="023D57"/>
                </a:solidFill>
                <a:latin typeface="Aptos" panose="020B0004020202020204" pitchFamily="34" charset="0"/>
                <a:ea typeface="SimSun" panose="02010600030101010101" pitchFamily="2" charset="-122"/>
                <a:cs typeface="Times New Roman" panose="02020603050405020304" pitchFamily="18" charset="0"/>
              </a:rPr>
              <a:t>WINTER 2025/26 </a:t>
            </a:r>
            <a:r>
              <a:rPr lang="en-GB" sz="2700" b="1" dirty="0">
                <a:solidFill>
                  <a:srgbClr val="023D57"/>
                </a:solidFill>
                <a:effectLst/>
                <a:latin typeface="Aptos" panose="020B0004020202020204" pitchFamily="34" charset="0"/>
                <a:ea typeface="SimSun" panose="02010600030101010101" pitchFamily="2" charset="-122"/>
                <a:cs typeface="Times New Roman" panose="02020603050405020304" pitchFamily="18" charset="0"/>
              </a:rPr>
              <a:t>NEWSLETTER</a:t>
            </a:r>
            <a:br>
              <a:rPr lang="en-GB" sz="3100" b="1" dirty="0">
                <a:solidFill>
                  <a:srgbClr val="023D57"/>
                </a:solidFill>
                <a:latin typeface="+mn-lt"/>
              </a:rPr>
            </a:br>
            <a:r>
              <a:rPr lang="en-GB" sz="1600" dirty="0">
                <a:solidFill>
                  <a:srgbClr val="023D57"/>
                </a:solidFill>
                <a:latin typeface="Aptos" panose="020B0004020202020204" pitchFamily="34" charset="0"/>
              </a:rPr>
              <a:t>Castle Mead Medical Centre aims to work in partnership and provide ‘outstanding’ care for their patients, and this newsletter is a commitment from us to develop our communication. In this quarterly newsletter we will highlight important local and National issues that affect your healthcare and help us to develop services throughout the surgery and the local community.</a:t>
            </a:r>
          </a:p>
        </p:txBody>
      </p:sp>
      <p:pic>
        <p:nvPicPr>
          <p:cNvPr id="14" name="Content Placeholder 13" descr="Handshake with solid fill">
            <a:extLst>
              <a:ext uri="{FF2B5EF4-FFF2-40B4-BE49-F238E27FC236}">
                <a16:creationId xmlns:a16="http://schemas.microsoft.com/office/drawing/2014/main" id="{DD7B0DA6-0867-4C5B-8DE4-70624808E7AD}"/>
              </a:ext>
            </a:extLst>
          </p:cNvPr>
          <p:cNvPicPr>
            <a:picLocks noGrp="1" noChangeAspect="1"/>
          </p:cNvPicPr>
          <p:nvPr>
            <p:ph idx="1"/>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550348" y="1358138"/>
            <a:ext cx="2680462" cy="2680462"/>
          </a:xfrm>
        </p:spPr>
      </p:pic>
      <p:pic>
        <p:nvPicPr>
          <p:cNvPr id="25" name="Graphic 24" descr="Signature with solid fill">
            <a:extLst>
              <a:ext uri="{FF2B5EF4-FFF2-40B4-BE49-F238E27FC236}">
                <a16:creationId xmlns:a16="http://schemas.microsoft.com/office/drawing/2014/main" id="{42691505-B3E1-4F93-8DF5-50F94337FC25}"/>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6924199" y="2786392"/>
            <a:ext cx="714458" cy="714458"/>
          </a:xfrm>
          <a:prstGeom prst="rect">
            <a:avLst/>
          </a:prstGeom>
        </p:spPr>
      </p:pic>
      <p:sp>
        <p:nvSpPr>
          <p:cNvPr id="44" name="Rectangle 43">
            <a:extLst>
              <a:ext uri="{FF2B5EF4-FFF2-40B4-BE49-F238E27FC236}">
                <a16:creationId xmlns:a16="http://schemas.microsoft.com/office/drawing/2014/main" id="{0FDDEBA6-C05F-4B6D-9543-B61F3F3BFA04}"/>
              </a:ext>
            </a:extLst>
          </p:cNvPr>
          <p:cNvSpPr/>
          <p:nvPr/>
        </p:nvSpPr>
        <p:spPr>
          <a:xfrm>
            <a:off x="4245114" y="3591580"/>
            <a:ext cx="3396971" cy="523220"/>
          </a:xfrm>
          <a:prstGeom prst="rect">
            <a:avLst/>
          </a:prstGeom>
          <a:solidFill>
            <a:srgbClr val="023D57"/>
          </a:solidFill>
          <a:ln>
            <a:solidFill>
              <a:srgbClr val="004040"/>
            </a:solidFill>
          </a:ln>
        </p:spPr>
        <p:txBody>
          <a:bodyPr wrap="square" lIns="91440" tIns="45720" rIns="91440" bIns="45720">
            <a:spAutoFit/>
          </a:bodyPr>
          <a:lstStyle/>
          <a:p>
            <a:pPr algn="ctr"/>
            <a:r>
              <a:rPr lang="en-US" sz="1400" dirty="0">
                <a:ln w="0"/>
                <a:solidFill>
                  <a:schemeClr val="bg1"/>
                </a:solidFill>
                <a:effectLst>
                  <a:outerShdw blurRad="38100" dist="19050" dir="2700000" algn="tl" rotWithShape="0">
                    <a:schemeClr val="dk1">
                      <a:alpha val="40000"/>
                    </a:schemeClr>
                  </a:outerShdw>
                </a:effectLst>
                <a:latin typeface="Aptos" panose="020B0004020202020204" pitchFamily="34" charset="0"/>
              </a:rPr>
              <a:t>Providing Outstanding Care </a:t>
            </a:r>
          </a:p>
          <a:p>
            <a:pPr algn="ctr"/>
            <a:r>
              <a:rPr lang="en-US" sz="1400" dirty="0">
                <a:ln w="0"/>
                <a:solidFill>
                  <a:schemeClr val="bg1"/>
                </a:solidFill>
                <a:effectLst>
                  <a:outerShdw blurRad="38100" dist="19050" dir="2700000" algn="tl" rotWithShape="0">
                    <a:schemeClr val="dk1">
                      <a:alpha val="40000"/>
                    </a:schemeClr>
                  </a:outerShdw>
                </a:effectLst>
                <a:latin typeface="Aptos" panose="020B0004020202020204" pitchFamily="34" charset="0"/>
              </a:rPr>
              <a:t>to our Patients</a:t>
            </a:r>
            <a:endParaRPr lang="en-US" sz="1400" cap="none" spc="0" dirty="0">
              <a:ln w="0"/>
              <a:solidFill>
                <a:schemeClr val="bg1"/>
              </a:solidFill>
              <a:effectLst>
                <a:outerShdw blurRad="38100" dist="19050" dir="2700000" algn="tl" rotWithShape="0">
                  <a:schemeClr val="dk1">
                    <a:alpha val="40000"/>
                  </a:schemeClr>
                </a:outerShdw>
              </a:effectLst>
              <a:latin typeface="Aptos" panose="020B0004020202020204" pitchFamily="34" charset="0"/>
            </a:endParaRPr>
          </a:p>
        </p:txBody>
      </p:sp>
      <p:sp>
        <p:nvSpPr>
          <p:cNvPr id="4" name="AutoShape 4">
            <a:extLst>
              <a:ext uri="{FF2B5EF4-FFF2-40B4-BE49-F238E27FC236}">
                <a16:creationId xmlns:a16="http://schemas.microsoft.com/office/drawing/2014/main" id="{C32B05DD-E71B-4B49-95EB-490594B3999D}"/>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dirty="0"/>
          </a:p>
        </p:txBody>
      </p:sp>
      <p:sp>
        <p:nvSpPr>
          <p:cNvPr id="3" name="AutoShape 2">
            <a:extLst>
              <a:ext uri="{FF2B5EF4-FFF2-40B4-BE49-F238E27FC236}">
                <a16:creationId xmlns:a16="http://schemas.microsoft.com/office/drawing/2014/main" id="{8B220165-616C-45AC-8377-8253485D9BD1}"/>
              </a:ext>
            </a:extLst>
          </p:cNvPr>
          <p:cNvSpPr>
            <a:spLocks noChangeAspect="1" noChangeArrowheads="1"/>
          </p:cNvSpPr>
          <p:nvPr/>
        </p:nvSpPr>
        <p:spPr bwMode="auto">
          <a:xfrm>
            <a:off x="6096000" y="34290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dirty="0"/>
          </a:p>
        </p:txBody>
      </p:sp>
      <p:sp>
        <p:nvSpPr>
          <p:cNvPr id="6" name="AutoShape 6">
            <a:extLst>
              <a:ext uri="{FF2B5EF4-FFF2-40B4-BE49-F238E27FC236}">
                <a16:creationId xmlns:a16="http://schemas.microsoft.com/office/drawing/2014/main" id="{F6ED28F0-08D0-4D07-A83E-955321A631A9}"/>
              </a:ext>
            </a:extLst>
          </p:cNvPr>
          <p:cNvSpPr>
            <a:spLocks noChangeAspect="1" noChangeArrowheads="1"/>
          </p:cNvSpPr>
          <p:nvPr/>
        </p:nvSpPr>
        <p:spPr bwMode="auto">
          <a:xfrm>
            <a:off x="6248400" y="35814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dirty="0"/>
          </a:p>
        </p:txBody>
      </p:sp>
      <p:sp>
        <p:nvSpPr>
          <p:cNvPr id="5" name="AutoShape 2">
            <a:extLst>
              <a:ext uri="{FF2B5EF4-FFF2-40B4-BE49-F238E27FC236}">
                <a16:creationId xmlns:a16="http://schemas.microsoft.com/office/drawing/2014/main" id="{AB377A04-EAD5-4D5A-80E9-2732877483FB}"/>
              </a:ext>
            </a:extLst>
          </p:cNvPr>
          <p:cNvSpPr>
            <a:spLocks noChangeAspect="1" noChangeArrowheads="1"/>
          </p:cNvSpPr>
          <p:nvPr/>
        </p:nvSpPr>
        <p:spPr bwMode="auto">
          <a:xfrm>
            <a:off x="6400800" y="37338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dirty="0"/>
          </a:p>
        </p:txBody>
      </p:sp>
      <p:sp>
        <p:nvSpPr>
          <p:cNvPr id="11" name="AutoShape 6">
            <a:extLst>
              <a:ext uri="{FF2B5EF4-FFF2-40B4-BE49-F238E27FC236}">
                <a16:creationId xmlns:a16="http://schemas.microsoft.com/office/drawing/2014/main" id="{23D1B22F-5C22-4143-99ED-13EFE91C28CA}"/>
              </a:ext>
            </a:extLst>
          </p:cNvPr>
          <p:cNvSpPr>
            <a:spLocks noChangeAspect="1" noChangeArrowheads="1"/>
          </p:cNvSpPr>
          <p:nvPr/>
        </p:nvSpPr>
        <p:spPr bwMode="auto">
          <a:xfrm>
            <a:off x="6553200" y="38862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dirty="0"/>
          </a:p>
        </p:txBody>
      </p:sp>
      <p:sp>
        <p:nvSpPr>
          <p:cNvPr id="22" name="Speech Bubble: Rectangle 21">
            <a:extLst>
              <a:ext uri="{FF2B5EF4-FFF2-40B4-BE49-F238E27FC236}">
                <a16:creationId xmlns:a16="http://schemas.microsoft.com/office/drawing/2014/main" id="{92191BB3-A6CC-4572-8F71-D0DA5691E5D7}"/>
              </a:ext>
            </a:extLst>
          </p:cNvPr>
          <p:cNvSpPr/>
          <p:nvPr/>
        </p:nvSpPr>
        <p:spPr>
          <a:xfrm>
            <a:off x="4168735" y="4205530"/>
            <a:ext cx="3743228" cy="2299946"/>
          </a:xfrm>
          <a:prstGeom prst="wedgeRectCallout">
            <a:avLst>
              <a:gd name="adj1" fmla="val 31517"/>
              <a:gd name="adj2" fmla="val -63924"/>
            </a:avLst>
          </a:prstGeom>
          <a:ln w="19050">
            <a:solidFill>
              <a:srgbClr val="D45354"/>
            </a:solidFill>
          </a:ln>
        </p:spPr>
        <p:style>
          <a:lnRef idx="2">
            <a:schemeClr val="dk1"/>
          </a:lnRef>
          <a:fillRef idx="1">
            <a:schemeClr val="lt1"/>
          </a:fillRef>
          <a:effectRef idx="0">
            <a:schemeClr val="dk1"/>
          </a:effectRef>
          <a:fontRef idx="minor">
            <a:schemeClr val="dk1"/>
          </a:fontRef>
        </p:style>
        <p:txBody>
          <a:bodyPr lIns="91440" tIns="45720" rIns="91440" bIns="45720" rtlCol="0" anchor="ctr"/>
          <a:lstStyle/>
          <a:p>
            <a:r>
              <a:rPr lang="en-GB" sz="1400" b="1" u="sng" dirty="0">
                <a:solidFill>
                  <a:schemeClr val="tx1"/>
                </a:solidFill>
                <a:latin typeface="Aptos" panose="020B0004020202020204" pitchFamily="34" charset="0"/>
                <a:ea typeface="Calibri" panose="020F0502020204030204" pitchFamily="34" charset="0"/>
              </a:rPr>
              <a:t>Join our Patient Participation Group in 2026: </a:t>
            </a:r>
          </a:p>
          <a:p>
            <a:r>
              <a:rPr lang="en-GB" sz="1050" dirty="0">
                <a:solidFill>
                  <a:schemeClr val="tx1"/>
                </a:solidFill>
                <a:latin typeface="Aptos" panose="020B0004020202020204" pitchFamily="34" charset="0"/>
                <a:ea typeface="Calibri" panose="020F0502020204030204" pitchFamily="34" charset="0"/>
              </a:rPr>
              <a:t>We have an extremely proactive group of patients currently working with us to develop the surgery from a patient's perspective. We are currently looking for new members to help shape the future  of the practice and welcome any application. To do so please contact Nick Cameron via the contact us form on the practice website or via the NHS App giving consent for our Chair, Karen Lucas, to contact you.</a:t>
            </a:r>
            <a:r>
              <a:rPr lang="en-GB" sz="1050" b="1" dirty="0">
                <a:solidFill>
                  <a:schemeClr val="tx1"/>
                </a:solidFill>
                <a:latin typeface="Aptos" panose="020B0004020202020204" pitchFamily="34" charset="0"/>
                <a:ea typeface="Calibri" panose="020F0502020204030204" pitchFamily="34" charset="0"/>
              </a:rPr>
              <a:t> </a:t>
            </a:r>
          </a:p>
          <a:p>
            <a:r>
              <a:rPr lang="en-GB" sz="1050" b="1" dirty="0">
                <a:solidFill>
                  <a:schemeClr val="tx1"/>
                </a:solidFill>
                <a:latin typeface="Aptos" panose="020B0004020202020204" pitchFamily="34" charset="0"/>
                <a:ea typeface="Calibri" panose="020F0502020204030204" pitchFamily="34" charset="0"/>
              </a:rPr>
              <a:t>NHS App Session:</a:t>
            </a:r>
          </a:p>
          <a:p>
            <a:r>
              <a:rPr lang="en-GB" sz="1050" dirty="0">
                <a:solidFill>
                  <a:schemeClr val="tx1"/>
                </a:solidFill>
                <a:latin typeface="Aptos" panose="020B0004020202020204" pitchFamily="34" charset="0"/>
                <a:ea typeface="Calibri" panose="020F0502020204030204" pitchFamily="34" charset="0"/>
              </a:rPr>
              <a:t>On Friday 30</a:t>
            </a:r>
            <a:r>
              <a:rPr lang="en-GB" sz="1050" baseline="30000" dirty="0">
                <a:solidFill>
                  <a:schemeClr val="tx1"/>
                </a:solidFill>
                <a:latin typeface="Aptos" panose="020B0004020202020204" pitchFamily="34" charset="0"/>
                <a:ea typeface="Calibri" panose="020F0502020204030204" pitchFamily="34" charset="0"/>
              </a:rPr>
              <a:t>th</a:t>
            </a:r>
            <a:r>
              <a:rPr lang="en-GB" sz="1050" dirty="0">
                <a:solidFill>
                  <a:schemeClr val="tx1"/>
                </a:solidFill>
                <a:latin typeface="Aptos" panose="020B0004020202020204" pitchFamily="34" charset="0"/>
                <a:ea typeface="Calibri" panose="020F0502020204030204" pitchFamily="34" charset="0"/>
              </a:rPr>
              <a:t> January we have colleagues from the Hinckley and Bosworth Federation coming into the practice from 9am to 1pm to run an NHS App session for patients struggling to use the app.  Please come down with your device and email address.</a:t>
            </a:r>
          </a:p>
        </p:txBody>
      </p:sp>
      <p:sp>
        <p:nvSpPr>
          <p:cNvPr id="12" name="Speech Bubble: Rectangle 11">
            <a:extLst>
              <a:ext uri="{FF2B5EF4-FFF2-40B4-BE49-F238E27FC236}">
                <a16:creationId xmlns:a16="http://schemas.microsoft.com/office/drawing/2014/main" id="{80E7583C-6EF1-7A08-68C6-028755966CA0}"/>
              </a:ext>
            </a:extLst>
          </p:cNvPr>
          <p:cNvSpPr/>
          <p:nvPr/>
        </p:nvSpPr>
        <p:spPr>
          <a:xfrm>
            <a:off x="165437" y="3967133"/>
            <a:ext cx="3859495" cy="2538344"/>
          </a:xfrm>
          <a:prstGeom prst="wedgeRectCallout">
            <a:avLst>
              <a:gd name="adj1" fmla="val 59723"/>
              <a:gd name="adj2" fmla="val -55092"/>
            </a:avLst>
          </a:prstGeom>
          <a:ln w="19050">
            <a:solidFill>
              <a:srgbClr val="D45354"/>
            </a:solidFill>
          </a:ln>
        </p:spPr>
        <p:style>
          <a:lnRef idx="2">
            <a:schemeClr val="dk1"/>
          </a:lnRef>
          <a:fillRef idx="1">
            <a:schemeClr val="lt1"/>
          </a:fillRef>
          <a:effectRef idx="0">
            <a:schemeClr val="dk1"/>
          </a:effectRef>
          <a:fontRef idx="minor">
            <a:schemeClr val="dk1"/>
          </a:fontRef>
        </p:style>
        <p:txBody>
          <a:bodyPr lIns="91440" tIns="45720" rIns="91440" bIns="45720" rtlCol="0" anchor="ctr"/>
          <a:lstStyle/>
          <a:p>
            <a:endParaRPr lang="en-GB" sz="1200" b="1" dirty="0">
              <a:solidFill>
                <a:schemeClr val="accent1">
                  <a:lumMod val="50000"/>
                </a:schemeClr>
              </a:solidFill>
              <a:latin typeface="Aptos" panose="020B0004020202020204" pitchFamily="34" charset="0"/>
              <a:ea typeface="Calibri" panose="020F0502020204030204" pitchFamily="34" charset="0"/>
            </a:endParaRPr>
          </a:p>
          <a:p>
            <a:r>
              <a:rPr lang="en-GB" sz="1200" b="1" u="sng" dirty="0">
                <a:solidFill>
                  <a:schemeClr val="tx1"/>
                </a:solidFill>
                <a:latin typeface="Aptos" panose="020B0004020202020204" pitchFamily="34" charset="0"/>
                <a:ea typeface="Calibri" panose="020F0502020204030204" pitchFamily="34" charset="0"/>
              </a:rPr>
              <a:t>Developing Patient Communication:</a:t>
            </a:r>
          </a:p>
          <a:p>
            <a:r>
              <a:rPr lang="en-GB" sz="1050" b="1" dirty="0">
                <a:solidFill>
                  <a:schemeClr val="tx1"/>
                </a:solidFill>
                <a:latin typeface="Aptos" panose="020B0004020202020204" pitchFamily="34" charset="0"/>
                <a:ea typeface="Calibri" panose="020F0502020204030204" pitchFamily="34" charset="0"/>
              </a:rPr>
              <a:t>In 2026 </a:t>
            </a:r>
            <a:r>
              <a:rPr lang="en-GB" sz="1050" dirty="0">
                <a:solidFill>
                  <a:schemeClr val="tx1"/>
                </a:solidFill>
                <a:latin typeface="Aptos" panose="020B0004020202020204" pitchFamily="34" charset="0"/>
                <a:ea typeface="Calibri" panose="020F0502020204030204" pitchFamily="34" charset="0"/>
              </a:rPr>
              <a:t>we are really looking at ways to develop how we communicate with you and how you can access more information. </a:t>
            </a:r>
          </a:p>
          <a:p>
            <a:r>
              <a:rPr lang="en-GB" sz="1050" b="1" dirty="0">
                <a:solidFill>
                  <a:schemeClr val="tx1"/>
                </a:solidFill>
                <a:latin typeface="Aptos" panose="020B0004020202020204" pitchFamily="34" charset="0"/>
                <a:ea typeface="Calibri" panose="020F0502020204030204" pitchFamily="34" charset="0"/>
              </a:rPr>
              <a:t>Facebook: </a:t>
            </a:r>
            <a:r>
              <a:rPr lang="en-GB" sz="1050" dirty="0">
                <a:solidFill>
                  <a:schemeClr val="tx1"/>
                </a:solidFill>
                <a:latin typeface="Aptos" panose="020B0004020202020204" pitchFamily="34" charset="0"/>
                <a:ea typeface="Calibri" panose="020F0502020204030204" pitchFamily="34" charset="0"/>
              </a:rPr>
              <a:t>We have now had a Facebook page for 3 years and have 800 followers. We regularly post on this and are encouraging patients to ‘like’ our </a:t>
            </a:r>
            <a:r>
              <a:rPr lang="en-GB" sz="1050" b="1" dirty="0">
                <a:solidFill>
                  <a:schemeClr val="tx1"/>
                </a:solidFill>
                <a:latin typeface="Aptos" panose="020B0004020202020204" pitchFamily="34" charset="0"/>
                <a:ea typeface="Calibri" panose="020F0502020204030204" pitchFamily="34" charset="0"/>
              </a:rPr>
              <a:t>Castle Mead Medical Centre and Pine Close Surgery</a:t>
            </a:r>
            <a:r>
              <a:rPr lang="en-GB" sz="1050" dirty="0">
                <a:solidFill>
                  <a:schemeClr val="tx1"/>
                </a:solidFill>
                <a:latin typeface="Aptos" panose="020B0004020202020204" pitchFamily="34" charset="0"/>
                <a:ea typeface="Calibri" panose="020F0502020204030204" pitchFamily="34" charset="0"/>
              </a:rPr>
              <a:t> page and keep up to date with everything we are doing.</a:t>
            </a:r>
          </a:p>
          <a:p>
            <a:r>
              <a:rPr lang="en-GB" sz="1050" b="1" dirty="0">
                <a:solidFill>
                  <a:schemeClr val="tx1"/>
                </a:solidFill>
                <a:latin typeface="Aptos" panose="020B0004020202020204" pitchFamily="34" charset="0"/>
                <a:ea typeface="Calibri" panose="020F0502020204030204" pitchFamily="34" charset="0"/>
              </a:rPr>
              <a:t>Our Website: </a:t>
            </a:r>
            <a:r>
              <a:rPr lang="en-GB" sz="1050" dirty="0">
                <a:solidFill>
                  <a:schemeClr val="tx1"/>
                </a:solidFill>
                <a:latin typeface="Aptos" panose="020B0004020202020204" pitchFamily="34" charset="0"/>
                <a:ea typeface="Calibri" panose="020F0502020204030204" pitchFamily="34" charset="0"/>
              </a:rPr>
              <a:t>In 2024 we launched our new website which we  keep up to date with all the information you need to access services and reduce time spent on the phone. You can also contact the surgery for none urgent Admin and Medical communication using the on-line consultation tool. You can find us on: </a:t>
            </a:r>
            <a:r>
              <a:rPr lang="en-GB" sz="1050" dirty="0">
                <a:solidFill>
                  <a:schemeClr val="tx1"/>
                </a:solidFill>
                <a:latin typeface="Aptos" panose="020B0004020202020204" pitchFamily="34" charset="0"/>
                <a:ea typeface="Calibri" panose="020F0502020204030204" pitchFamily="34" charset="0"/>
                <a:hlinkClick r:id="rId7">
                  <a:extLst>
                    <a:ext uri="{A12FA001-AC4F-418D-AE19-62706E023703}">
                      <ahyp:hlinkClr xmlns:ahyp="http://schemas.microsoft.com/office/drawing/2018/hyperlinkcolor" val="tx"/>
                    </a:ext>
                  </a:extLst>
                </a:hlinkClick>
              </a:rPr>
              <a:t>https://www.castlemeadmedicalcentre.co.uk/</a:t>
            </a:r>
            <a:r>
              <a:rPr lang="en-GB" sz="1050" dirty="0">
                <a:solidFill>
                  <a:schemeClr val="tx1"/>
                </a:solidFill>
                <a:latin typeface="Aptos" panose="020B0004020202020204" pitchFamily="34" charset="0"/>
                <a:ea typeface="Calibri" panose="020F0502020204030204" pitchFamily="34" charset="0"/>
              </a:rPr>
              <a:t> </a:t>
            </a:r>
            <a:endParaRPr lang="en-GB" sz="1200" b="1" dirty="0">
              <a:solidFill>
                <a:schemeClr val="tx1"/>
              </a:solidFill>
              <a:latin typeface="Aptos" panose="020B0004020202020204" pitchFamily="34" charset="0"/>
              <a:ea typeface="Calibri" panose="020F0502020204030204" pitchFamily="34" charset="0"/>
            </a:endParaRPr>
          </a:p>
          <a:p>
            <a:endParaRPr lang="en-GB" sz="1200" dirty="0">
              <a:solidFill>
                <a:schemeClr val="accent1">
                  <a:lumMod val="50000"/>
                </a:schemeClr>
              </a:solidFill>
              <a:latin typeface="Calibri" panose="020F0502020204030204" pitchFamily="34" charset="0"/>
              <a:ea typeface="Calibri" panose="020F0502020204030204" pitchFamily="34" charset="0"/>
            </a:endParaRPr>
          </a:p>
        </p:txBody>
      </p:sp>
      <p:pic>
        <p:nvPicPr>
          <p:cNvPr id="9" name="Graphic 8" descr="Computer with solid fill">
            <a:extLst>
              <a:ext uri="{FF2B5EF4-FFF2-40B4-BE49-F238E27FC236}">
                <a16:creationId xmlns:a16="http://schemas.microsoft.com/office/drawing/2014/main" id="{D8936AD3-154B-C541-0E53-026129594D6F}"/>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6596014" y="1271370"/>
            <a:ext cx="914400" cy="914400"/>
          </a:xfrm>
          <a:prstGeom prst="rect">
            <a:avLst/>
          </a:prstGeom>
        </p:spPr>
      </p:pic>
      <p:pic>
        <p:nvPicPr>
          <p:cNvPr id="10" name="Graphic 9" descr="Clipboard Checked with solid fill">
            <a:extLst>
              <a:ext uri="{FF2B5EF4-FFF2-40B4-BE49-F238E27FC236}">
                <a16:creationId xmlns:a16="http://schemas.microsoft.com/office/drawing/2014/main" id="{42E63601-81B5-9F95-37D5-257143DE998D}"/>
              </a:ext>
            </a:extLst>
          </p:cNvPr>
          <p:cNvPicPr>
            <a:picLocks noChangeAspect="1"/>
          </p:cNvPicPr>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4168735" y="1326315"/>
            <a:ext cx="714458" cy="714458"/>
          </a:xfrm>
          <a:prstGeom prst="rect">
            <a:avLst/>
          </a:prstGeom>
        </p:spPr>
      </p:pic>
      <p:pic>
        <p:nvPicPr>
          <p:cNvPr id="26" name="Graphic 25" descr="Doctor female with solid fill">
            <a:extLst>
              <a:ext uri="{FF2B5EF4-FFF2-40B4-BE49-F238E27FC236}">
                <a16:creationId xmlns:a16="http://schemas.microsoft.com/office/drawing/2014/main" id="{A46645BE-CFCE-4F27-B043-181A33384453}"/>
              </a:ext>
            </a:extLst>
          </p:cNvPr>
          <p:cNvPicPr>
            <a:picLocks noChangeAspect="1"/>
          </p:cNvPicPr>
          <p:nvPr/>
        </p:nvPicPr>
        <p:blipFill>
          <a:blip r:embed="rId12">
            <a:extLst>
              <a:ext uri="{28A0092B-C50C-407E-A947-70E740481C1C}">
                <a14:useLocalDpi xmlns:a14="http://schemas.microsoft.com/office/drawing/2010/main" val="0"/>
              </a:ext>
              <a:ext uri="{96DAC541-7B7A-43D3-8B79-37D633B846F1}">
                <asvg:svgBlip xmlns:asvg="http://schemas.microsoft.com/office/drawing/2016/SVG/main" r:embed="rId13"/>
              </a:ext>
            </a:extLst>
          </a:blip>
          <a:stretch>
            <a:fillRect/>
          </a:stretch>
        </p:blipFill>
        <p:spPr>
          <a:xfrm>
            <a:off x="3985272" y="2629560"/>
            <a:ext cx="851023" cy="851023"/>
          </a:xfrm>
          <a:prstGeom prst="rect">
            <a:avLst/>
          </a:prstGeom>
        </p:spPr>
      </p:pic>
      <p:sp>
        <p:nvSpPr>
          <p:cNvPr id="2" name="Speech Bubble: Rectangle 1">
            <a:extLst>
              <a:ext uri="{FF2B5EF4-FFF2-40B4-BE49-F238E27FC236}">
                <a16:creationId xmlns:a16="http://schemas.microsoft.com/office/drawing/2014/main" id="{DF0FD0B7-984C-EDE6-C100-098963D515B4}"/>
              </a:ext>
            </a:extLst>
          </p:cNvPr>
          <p:cNvSpPr/>
          <p:nvPr/>
        </p:nvSpPr>
        <p:spPr>
          <a:xfrm>
            <a:off x="8120015" y="3591580"/>
            <a:ext cx="3816088" cy="2901294"/>
          </a:xfrm>
          <a:prstGeom prst="wedgeRectCallout">
            <a:avLst>
              <a:gd name="adj1" fmla="val -67753"/>
              <a:gd name="adj2" fmla="val -43041"/>
            </a:avLst>
          </a:prstGeom>
          <a:ln w="19050">
            <a:solidFill>
              <a:srgbClr val="D45354"/>
            </a:solidFill>
          </a:ln>
        </p:spPr>
        <p:style>
          <a:lnRef idx="2">
            <a:schemeClr val="dk1"/>
          </a:lnRef>
          <a:fillRef idx="1">
            <a:schemeClr val="lt1"/>
          </a:fillRef>
          <a:effectRef idx="0">
            <a:schemeClr val="dk1"/>
          </a:effectRef>
          <a:fontRef idx="minor">
            <a:schemeClr val="dk1"/>
          </a:fontRef>
        </p:style>
        <p:txBody>
          <a:bodyPr lIns="91440" tIns="45720" rIns="91440" bIns="45720" rtlCol="0" anchor="ctr"/>
          <a:lstStyle/>
          <a:p>
            <a:pPr lvl="0"/>
            <a:r>
              <a:rPr lang="en-GB" sz="1400" b="1" u="sng" dirty="0">
                <a:solidFill>
                  <a:schemeClr val="tx1"/>
                </a:solidFill>
                <a:effectLst/>
                <a:latin typeface="Aptos" panose="020B0004020202020204" pitchFamily="34" charset="0"/>
                <a:ea typeface="Calibri" panose="020F0502020204030204" pitchFamily="34" charset="0"/>
              </a:rPr>
              <a:t>202</a:t>
            </a:r>
            <a:r>
              <a:rPr lang="en-GB" sz="1400" b="1" u="sng" dirty="0">
                <a:solidFill>
                  <a:schemeClr val="tx1"/>
                </a:solidFill>
                <a:latin typeface="Aptos" panose="020B0004020202020204" pitchFamily="34" charset="0"/>
                <a:ea typeface="Calibri" panose="020F0502020204030204" pitchFamily="34" charset="0"/>
              </a:rPr>
              <a:t>5</a:t>
            </a:r>
            <a:r>
              <a:rPr lang="en-GB" sz="1400" b="1" u="sng" dirty="0">
                <a:solidFill>
                  <a:schemeClr val="tx1"/>
                </a:solidFill>
                <a:effectLst/>
                <a:latin typeface="Aptos" panose="020B0004020202020204" pitchFamily="34" charset="0"/>
                <a:ea typeface="Calibri" panose="020F0502020204030204" pitchFamily="34" charset="0"/>
              </a:rPr>
              <a:t> Appointment and Patient Data:</a:t>
            </a:r>
            <a:r>
              <a:rPr lang="en-GB" sz="1600" b="1" u="sng" dirty="0">
                <a:solidFill>
                  <a:schemeClr val="tx1"/>
                </a:solidFill>
                <a:effectLst/>
                <a:latin typeface="Aptos" panose="020B0004020202020204" pitchFamily="34" charset="0"/>
                <a:ea typeface="Calibri" panose="020F0502020204030204" pitchFamily="34" charset="0"/>
              </a:rPr>
              <a:t> </a:t>
            </a:r>
          </a:p>
          <a:p>
            <a:r>
              <a:rPr lang="en-GB" sz="1050" b="1" dirty="0">
                <a:latin typeface="Aptos" panose="020B0004020202020204" pitchFamily="34" charset="0"/>
                <a:ea typeface="Times New Roman" panose="02020603050405020304" pitchFamily="18" charset="0"/>
              </a:rPr>
              <a:t>Patient Registrations: </a:t>
            </a:r>
            <a:r>
              <a:rPr lang="en-GB" sz="1050" dirty="0">
                <a:solidFill>
                  <a:schemeClr val="accent1">
                    <a:lumMod val="50000"/>
                  </a:schemeClr>
                </a:solidFill>
                <a:latin typeface="Aptos" panose="020B0004020202020204" pitchFamily="34" charset="0"/>
                <a:ea typeface="Times New Roman" panose="02020603050405020304" pitchFamily="18" charset="0"/>
              </a:rPr>
              <a:t>In 2025 o</a:t>
            </a:r>
            <a:r>
              <a:rPr lang="en-GB" sz="1050" dirty="0">
                <a:latin typeface="Aptos" panose="020B0004020202020204" pitchFamily="34" charset="0"/>
                <a:ea typeface="Times New Roman" panose="02020603050405020304" pitchFamily="18" charset="0"/>
              </a:rPr>
              <a:t>ur patient registrations have increased to </a:t>
            </a:r>
            <a:r>
              <a:rPr lang="en-GB" sz="1050" b="1" dirty="0">
                <a:latin typeface="Aptos" panose="020B0004020202020204" pitchFamily="34" charset="0"/>
                <a:ea typeface="Times New Roman" panose="02020603050405020304" pitchFamily="18" charset="0"/>
              </a:rPr>
              <a:t>10959 patients which is up from 10,858 </a:t>
            </a:r>
            <a:r>
              <a:rPr lang="en-GB" sz="1050" dirty="0">
                <a:latin typeface="Aptos" panose="020B0004020202020204" pitchFamily="34" charset="0"/>
                <a:ea typeface="Times New Roman" panose="02020603050405020304" pitchFamily="18" charset="0"/>
              </a:rPr>
              <a:t>this time </a:t>
            </a:r>
            <a:r>
              <a:rPr lang="en-GB" sz="1050" dirty="0">
                <a:solidFill>
                  <a:schemeClr val="tx1"/>
                </a:solidFill>
                <a:latin typeface="Aptos" panose="020B0004020202020204" pitchFamily="34" charset="0"/>
                <a:ea typeface="Times New Roman" panose="02020603050405020304" pitchFamily="18" charset="0"/>
              </a:rPr>
              <a:t>last year. We are aiming for 11,000+ patient in 2026.</a:t>
            </a:r>
          </a:p>
          <a:p>
            <a:pPr lvl="0"/>
            <a:r>
              <a:rPr lang="en-GB" sz="1050" b="1" dirty="0">
                <a:solidFill>
                  <a:schemeClr val="tx1"/>
                </a:solidFill>
                <a:latin typeface="Aptos" panose="020B0004020202020204" pitchFamily="34" charset="0"/>
                <a:ea typeface="Times New Roman" panose="02020603050405020304" pitchFamily="18" charset="0"/>
              </a:rPr>
              <a:t>Appointments: </a:t>
            </a:r>
            <a:r>
              <a:rPr lang="en-GB" sz="1050" dirty="0">
                <a:solidFill>
                  <a:schemeClr val="tx1"/>
                </a:solidFill>
                <a:latin typeface="Aptos" panose="020B0004020202020204" pitchFamily="34" charset="0"/>
                <a:ea typeface="Times New Roman" panose="02020603050405020304" pitchFamily="18" charset="0"/>
              </a:rPr>
              <a:t>In 2025 we did </a:t>
            </a:r>
            <a:r>
              <a:rPr lang="en-GB" sz="1050" b="1" dirty="0">
                <a:solidFill>
                  <a:schemeClr val="tx1"/>
                </a:solidFill>
                <a:latin typeface="Aptos" panose="020B0004020202020204" pitchFamily="34" charset="0"/>
                <a:ea typeface="Times New Roman" panose="02020603050405020304" pitchFamily="18" charset="0"/>
              </a:rPr>
              <a:t>74,644 appointments which IS AN EXTRA 4545 </a:t>
            </a:r>
            <a:r>
              <a:rPr lang="en-GB" sz="1050" dirty="0">
                <a:solidFill>
                  <a:schemeClr val="tx1"/>
                </a:solidFill>
                <a:latin typeface="Aptos" panose="020B0004020202020204" pitchFamily="34" charset="0"/>
                <a:ea typeface="Times New Roman" panose="02020603050405020304" pitchFamily="18" charset="0"/>
              </a:rPr>
              <a:t>more than in 2024!!!! There were however,</a:t>
            </a:r>
            <a:r>
              <a:rPr lang="en-GB" sz="1050" dirty="0">
                <a:latin typeface="Aptos" panose="020B0004020202020204" pitchFamily="34" charset="0"/>
                <a:ea typeface="Times New Roman" panose="02020603050405020304" pitchFamily="18" charset="0"/>
              </a:rPr>
              <a:t> unfortunately 1812 DNA’s (did not attend). On review we have seen an increase in DNAs in November and December which coincides with our appointment changes when we made more routine appointments available than book on the day. Feedback confirms patients who are finding that they no longer need their appointment are </a:t>
            </a:r>
            <a:r>
              <a:rPr lang="en-GB" sz="1050" b="1" dirty="0">
                <a:latin typeface="Aptos" panose="020B0004020202020204" pitchFamily="34" charset="0"/>
                <a:ea typeface="Times New Roman" panose="02020603050405020304" pitchFamily="18" charset="0"/>
              </a:rPr>
              <a:t>‘NOT’ </a:t>
            </a:r>
            <a:r>
              <a:rPr lang="en-GB" sz="1050" dirty="0">
                <a:latin typeface="Aptos" panose="020B0004020202020204" pitchFamily="34" charset="0"/>
                <a:ea typeface="Times New Roman" panose="02020603050405020304" pitchFamily="18" charset="0"/>
              </a:rPr>
              <a:t>contacting the surgery to cancel the appointment and this ends with the appointment not being used. </a:t>
            </a:r>
            <a:r>
              <a:rPr lang="en-GB" sz="1050" b="1" dirty="0">
                <a:latin typeface="Aptos" panose="020B0004020202020204" pitchFamily="34" charset="0"/>
                <a:ea typeface="Times New Roman" panose="02020603050405020304" pitchFamily="18" charset="0"/>
              </a:rPr>
              <a:t>We have a 3-strike </a:t>
            </a:r>
            <a:r>
              <a:rPr lang="en-GB" sz="1050" dirty="0">
                <a:latin typeface="Aptos" panose="020B0004020202020204" pitchFamily="34" charset="0"/>
                <a:ea typeface="Times New Roman" panose="02020603050405020304" pitchFamily="18" charset="0"/>
              </a:rPr>
              <a:t>rule as a strict policy where letters or texts are sent out to patients who do not attend their appointments. If someone has had 3 letters or texts in a 12 month period they could be removed from the practice.</a:t>
            </a:r>
          </a:p>
          <a:p>
            <a:pPr lvl="0"/>
            <a:endParaRPr lang="en-GB" sz="1000" dirty="0">
              <a:ea typeface="Times New Roman" panose="02020603050405020304" pitchFamily="18" charset="0"/>
            </a:endParaRPr>
          </a:p>
        </p:txBody>
      </p:sp>
      <p:sp>
        <p:nvSpPr>
          <p:cNvPr id="17" name="Speech Bubble: Rectangle 16">
            <a:extLst>
              <a:ext uri="{FF2B5EF4-FFF2-40B4-BE49-F238E27FC236}">
                <a16:creationId xmlns:a16="http://schemas.microsoft.com/office/drawing/2014/main" id="{9263CB30-6111-ADE5-0933-8D41CCB6003D}"/>
              </a:ext>
            </a:extLst>
          </p:cNvPr>
          <p:cNvSpPr/>
          <p:nvPr/>
        </p:nvSpPr>
        <p:spPr>
          <a:xfrm>
            <a:off x="165438" y="1383929"/>
            <a:ext cx="3859495" cy="2502271"/>
          </a:xfrm>
          <a:prstGeom prst="wedgeRectCallout">
            <a:avLst>
              <a:gd name="adj1" fmla="val 73419"/>
              <a:gd name="adj2" fmla="val -3725"/>
            </a:avLst>
          </a:prstGeom>
          <a:ln w="19050">
            <a:solidFill>
              <a:srgbClr val="D45354"/>
            </a:solidFill>
          </a:ln>
        </p:spPr>
        <p:style>
          <a:lnRef idx="2">
            <a:schemeClr val="dk1"/>
          </a:lnRef>
          <a:fillRef idx="1">
            <a:schemeClr val="lt1"/>
          </a:fillRef>
          <a:effectRef idx="0">
            <a:schemeClr val="dk1"/>
          </a:effectRef>
          <a:fontRef idx="minor">
            <a:schemeClr val="dk1"/>
          </a:fontRef>
        </p:style>
        <p:txBody>
          <a:bodyPr lIns="91440" tIns="45720" rIns="91440" bIns="45720" rtlCol="0" anchor="ctr"/>
          <a:lstStyle/>
          <a:p>
            <a:pPr lvl="0"/>
            <a:r>
              <a:rPr lang="en-GB" sz="1400" b="1" u="sng" dirty="0">
                <a:solidFill>
                  <a:schemeClr val="tx1"/>
                </a:solidFill>
                <a:effectLst/>
                <a:latin typeface="Aptos" panose="020B0004020202020204" pitchFamily="34" charset="0"/>
                <a:ea typeface="Calibri" panose="020F0502020204030204" pitchFamily="34" charset="0"/>
              </a:rPr>
              <a:t>Review of 2025 Friends and Family Data:</a:t>
            </a:r>
          </a:p>
          <a:p>
            <a:pPr lvl="0"/>
            <a:r>
              <a:rPr lang="en-GB" sz="1050" dirty="0">
                <a:solidFill>
                  <a:schemeClr val="tx1"/>
                </a:solidFill>
                <a:latin typeface="Aptos" panose="020B0004020202020204" pitchFamily="34" charset="0"/>
                <a:ea typeface="Times New Roman" panose="02020603050405020304" pitchFamily="18" charset="0"/>
                <a:cs typeface="Calibri" panose="020F0502020204030204" pitchFamily="34" charset="0"/>
              </a:rPr>
              <a:t>We had 671 patients send in F&amp;F reviews in 2025 which is up from 286 in 2024.</a:t>
            </a:r>
          </a:p>
          <a:p>
            <a:pPr lvl="0"/>
            <a:r>
              <a:rPr lang="en-GB" sz="1050" b="1" dirty="0">
                <a:solidFill>
                  <a:schemeClr val="tx1"/>
                </a:solidFill>
                <a:latin typeface="Aptos" panose="020B0004020202020204" pitchFamily="34" charset="0"/>
                <a:ea typeface="Times New Roman" panose="02020603050405020304" pitchFamily="18" charset="0"/>
                <a:cs typeface="Calibri" panose="020F0502020204030204" pitchFamily="34" charset="0"/>
              </a:rPr>
              <a:t>The breakdown of responses is:</a:t>
            </a:r>
            <a:r>
              <a:rPr lang="en-GB" sz="1050" b="1" dirty="0">
                <a:solidFill>
                  <a:schemeClr val="tx1"/>
                </a:solidFill>
                <a:latin typeface="Aptos" panose="020B0004020202020204" pitchFamily="34" charset="0"/>
                <a:ea typeface="Times New Roman" panose="02020603050405020304" pitchFamily="18" charset="0"/>
              </a:rPr>
              <a:t> </a:t>
            </a:r>
            <a:r>
              <a:rPr lang="en-GB" sz="1050" dirty="0">
                <a:solidFill>
                  <a:schemeClr val="tx1"/>
                </a:solidFill>
                <a:latin typeface="Aptos" panose="020B0004020202020204" pitchFamily="34" charset="0"/>
                <a:ea typeface="Times New Roman" panose="02020603050405020304" pitchFamily="18" charset="0"/>
                <a:cs typeface="Calibri" panose="020F0502020204030204" pitchFamily="34" charset="0"/>
              </a:rPr>
              <a:t>Very Good = 597</a:t>
            </a:r>
            <a:r>
              <a:rPr lang="en-GB" sz="1050" dirty="0">
                <a:solidFill>
                  <a:schemeClr val="tx1"/>
                </a:solidFill>
                <a:latin typeface="Aptos" panose="020B0004020202020204" pitchFamily="34" charset="0"/>
                <a:ea typeface="Times New Roman" panose="02020603050405020304" pitchFamily="18" charset="0"/>
              </a:rPr>
              <a:t> - </a:t>
            </a:r>
            <a:r>
              <a:rPr lang="en-GB" sz="1050" dirty="0">
                <a:solidFill>
                  <a:schemeClr val="tx1"/>
                </a:solidFill>
                <a:latin typeface="Aptos" panose="020B0004020202020204" pitchFamily="34" charset="0"/>
                <a:ea typeface="Times New Roman" panose="02020603050405020304" pitchFamily="18" charset="0"/>
                <a:cs typeface="Calibri" panose="020F0502020204030204" pitchFamily="34" charset="0"/>
              </a:rPr>
              <a:t>Good = 59 </a:t>
            </a:r>
            <a:r>
              <a:rPr lang="en-GB" sz="1050" dirty="0">
                <a:solidFill>
                  <a:schemeClr val="tx1"/>
                </a:solidFill>
                <a:latin typeface="Aptos" panose="020B0004020202020204" pitchFamily="34" charset="0"/>
                <a:ea typeface="Times New Roman" panose="02020603050405020304" pitchFamily="18" charset="0"/>
              </a:rPr>
              <a:t> - </a:t>
            </a:r>
            <a:r>
              <a:rPr lang="en-GB" sz="1050" dirty="0">
                <a:solidFill>
                  <a:schemeClr val="tx1"/>
                </a:solidFill>
                <a:latin typeface="Aptos" panose="020B0004020202020204" pitchFamily="34" charset="0"/>
                <a:ea typeface="Times New Roman" panose="02020603050405020304" pitchFamily="18" charset="0"/>
                <a:cs typeface="Calibri" panose="020F0502020204030204" pitchFamily="34" charset="0"/>
              </a:rPr>
              <a:t>Neither Good or Bad = 9 - Poor = 4</a:t>
            </a:r>
            <a:r>
              <a:rPr lang="en-GB" sz="1050" dirty="0">
                <a:solidFill>
                  <a:schemeClr val="tx1"/>
                </a:solidFill>
                <a:latin typeface="Aptos" panose="020B0004020202020204" pitchFamily="34" charset="0"/>
                <a:ea typeface="Times New Roman" panose="02020603050405020304" pitchFamily="18" charset="0"/>
              </a:rPr>
              <a:t> - </a:t>
            </a:r>
            <a:r>
              <a:rPr lang="en-GB" sz="1050" dirty="0">
                <a:solidFill>
                  <a:schemeClr val="tx1"/>
                </a:solidFill>
                <a:latin typeface="Aptos" panose="020B0004020202020204" pitchFamily="34" charset="0"/>
                <a:ea typeface="Times New Roman" panose="02020603050405020304" pitchFamily="18" charset="0"/>
                <a:cs typeface="Calibri" panose="020F0502020204030204" pitchFamily="34" charset="0"/>
              </a:rPr>
              <a:t>Very Poor = 0</a:t>
            </a:r>
            <a:r>
              <a:rPr lang="en-GB" sz="1050" dirty="0">
                <a:solidFill>
                  <a:schemeClr val="tx1"/>
                </a:solidFill>
                <a:latin typeface="Aptos" panose="020B0004020202020204" pitchFamily="34" charset="0"/>
                <a:ea typeface="Times New Roman" panose="02020603050405020304" pitchFamily="18" charset="0"/>
              </a:rPr>
              <a:t> - </a:t>
            </a:r>
            <a:r>
              <a:rPr lang="en-GB" sz="1050" dirty="0">
                <a:solidFill>
                  <a:schemeClr val="tx1"/>
                </a:solidFill>
                <a:latin typeface="Aptos" panose="020B0004020202020204" pitchFamily="34" charset="0"/>
                <a:ea typeface="Times New Roman" panose="02020603050405020304" pitchFamily="18" charset="0"/>
                <a:cs typeface="Calibri" panose="020F0502020204030204" pitchFamily="34" charset="0"/>
              </a:rPr>
              <a:t>Don’t Know =  2.</a:t>
            </a:r>
            <a:r>
              <a:rPr lang="en-GB" sz="1050" dirty="0">
                <a:solidFill>
                  <a:schemeClr val="tx1"/>
                </a:solidFill>
                <a:latin typeface="Aptos" panose="020B0004020202020204" pitchFamily="34" charset="0"/>
                <a:ea typeface="Times New Roman" panose="02020603050405020304" pitchFamily="18" charset="0"/>
              </a:rPr>
              <a:t> </a:t>
            </a:r>
            <a:r>
              <a:rPr lang="en-GB" sz="1050" dirty="0">
                <a:solidFill>
                  <a:schemeClr val="tx1"/>
                </a:solidFill>
                <a:latin typeface="Aptos" panose="020B0004020202020204" pitchFamily="34" charset="0"/>
                <a:ea typeface="Times New Roman" panose="02020603050405020304" pitchFamily="18" charset="0"/>
                <a:cs typeface="Calibri" panose="020F0502020204030204" pitchFamily="34" charset="0"/>
              </a:rPr>
              <a:t>This means 89% of patients who completed a F&amp;F test thought the services was Very Good</a:t>
            </a:r>
            <a:r>
              <a:rPr lang="en-GB" sz="1050" dirty="0">
                <a:solidFill>
                  <a:schemeClr val="tx1"/>
                </a:solidFill>
                <a:latin typeface="Aptos" panose="020B0004020202020204" pitchFamily="34" charset="0"/>
                <a:ea typeface="Times New Roman" panose="02020603050405020304" pitchFamily="18" charset="0"/>
              </a:rPr>
              <a:t>. </a:t>
            </a:r>
          </a:p>
          <a:p>
            <a:pPr lvl="0"/>
            <a:r>
              <a:rPr lang="en-GB" sz="1050" b="1" dirty="0">
                <a:solidFill>
                  <a:schemeClr val="tx1"/>
                </a:solidFill>
                <a:latin typeface="Aptos" panose="020B0004020202020204" pitchFamily="34" charset="0"/>
                <a:ea typeface="Times New Roman" panose="02020603050405020304" pitchFamily="18" charset="0"/>
                <a:cs typeface="Calibri" panose="020F0502020204030204" pitchFamily="34" charset="0"/>
              </a:rPr>
              <a:t>Areas to work on: </a:t>
            </a:r>
            <a:r>
              <a:rPr lang="en-GB" sz="1050" dirty="0">
                <a:solidFill>
                  <a:schemeClr val="tx1"/>
                </a:solidFill>
                <a:latin typeface="Aptos" panose="020B0004020202020204" pitchFamily="34" charset="0"/>
                <a:ea typeface="Times New Roman" panose="02020603050405020304" pitchFamily="18" charset="0"/>
                <a:cs typeface="Calibri" panose="020F0502020204030204" pitchFamily="34" charset="0"/>
              </a:rPr>
              <a:t>There were 15 reviews in which patients did not feel the service was either Good or Very Good. On review of your feedback Telephone wait times, General Appointment availability, waiting times when in the surgery, Confidentiality in the Queue, Reception Temperature, Surgery looks tired, Staff communication and Car Parking  were the reasons for a drop in score. All of these items will be reviewed, and we will look to make changes where possible and report back.</a:t>
            </a:r>
            <a:endParaRPr lang="en-GB" sz="1050" dirty="0">
              <a:solidFill>
                <a:schemeClr val="tx1"/>
              </a:solidFill>
              <a:latin typeface="Aptos" panose="020B0004020202020204" pitchFamily="34" charset="0"/>
              <a:ea typeface="Times New Roman" panose="02020603050405020304" pitchFamily="18" charset="0"/>
            </a:endParaRPr>
          </a:p>
        </p:txBody>
      </p:sp>
    </p:spTree>
    <p:extLst>
      <p:ext uri="{BB962C8B-B14F-4D97-AF65-F5344CB8AC3E}">
        <p14:creationId xmlns:p14="http://schemas.microsoft.com/office/powerpoint/2010/main" val="17743740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FAF3E6AB-8144-EDCE-C8BB-F59346C1BAF4}"/>
              </a:ext>
            </a:extLst>
          </p:cNvPr>
          <p:cNvSpPr>
            <a:spLocks noGrp="1"/>
          </p:cNvSpPr>
          <p:nvPr>
            <p:ph type="ftr" sz="quarter" idx="11"/>
          </p:nvPr>
        </p:nvSpPr>
        <p:spPr/>
        <p:txBody>
          <a:bodyPr/>
          <a:lstStyle/>
          <a:p>
            <a:r>
              <a:rPr lang="en-GB"/>
              <a:t>Paper C</a:t>
            </a:r>
            <a:endParaRPr lang="en-GB" dirty="0"/>
          </a:p>
        </p:txBody>
      </p:sp>
      <p:pic>
        <p:nvPicPr>
          <p:cNvPr id="4" name="Picture 3">
            <a:extLst>
              <a:ext uri="{FF2B5EF4-FFF2-40B4-BE49-F238E27FC236}">
                <a16:creationId xmlns:a16="http://schemas.microsoft.com/office/drawing/2014/main" id="{7DE76FD5-D59A-3E6A-A15F-FC7279CAE3F9}"/>
              </a:ext>
            </a:extLst>
          </p:cNvPr>
          <p:cNvPicPr>
            <a:picLocks noChangeAspect="1"/>
          </p:cNvPicPr>
          <p:nvPr/>
        </p:nvPicPr>
        <p:blipFill>
          <a:blip r:embed="rId2"/>
          <a:stretch>
            <a:fillRect/>
          </a:stretch>
        </p:blipFill>
        <p:spPr>
          <a:xfrm>
            <a:off x="644712" y="300903"/>
            <a:ext cx="10730724" cy="6420572"/>
          </a:xfrm>
          <a:prstGeom prst="rect">
            <a:avLst/>
          </a:prstGeom>
        </p:spPr>
      </p:pic>
    </p:spTree>
    <p:extLst>
      <p:ext uri="{BB962C8B-B14F-4D97-AF65-F5344CB8AC3E}">
        <p14:creationId xmlns:p14="http://schemas.microsoft.com/office/powerpoint/2010/main" val="327965197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1BDCFA1EBAB7EF4D8C461AD259E6E05C" ma:contentTypeVersion="15" ma:contentTypeDescription="Create a new document." ma:contentTypeScope="" ma:versionID="98e8fa73931dc6617e28941d24d16350">
  <xsd:schema xmlns:xsd="http://www.w3.org/2001/XMLSchema" xmlns:xs="http://www.w3.org/2001/XMLSchema" xmlns:p="http://schemas.microsoft.com/office/2006/metadata/properties" xmlns:ns2="915b3f3d-3a68-4300-989b-8ece10152101" xmlns:ns3="e9b28843-cd30-4ca0-95d2-3f4187fda6ad" targetNamespace="http://schemas.microsoft.com/office/2006/metadata/properties" ma:root="true" ma:fieldsID="c36c8584c32482ecefc4dd406229a4e2" ns2:_="" ns3:_="">
    <xsd:import namespace="915b3f3d-3a68-4300-989b-8ece10152101"/>
    <xsd:import namespace="e9b28843-cd30-4ca0-95d2-3f4187fda6ad"/>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DateTaken" minOccurs="0"/>
                <xsd:element ref="ns2:MediaServiceAutoTags" minOccurs="0"/>
                <xsd:element ref="ns2:MediaServiceLocation" minOccurs="0"/>
                <xsd:element ref="ns2:MediaServiceGenerationTime" minOccurs="0"/>
                <xsd:element ref="ns2:MediaServiceEventHashCode" minOccurs="0"/>
                <xsd:element ref="ns2:MediaLengthInSeconds" minOccurs="0"/>
                <xsd:element ref="ns2:lcf76f155ced4ddcb4097134ff3c332f" minOccurs="0"/>
                <xsd:element ref="ns3: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15b3f3d-3a68-4300-989b-8ece1015210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ServiceAutoTags" ma:index="15" nillable="true" ma:displayName="Tags" ma:internalName="MediaServiceAutoTags" ma:readOnly="true">
      <xsd:simpleType>
        <xsd:restriction base="dms:Text"/>
      </xsd:simpleType>
    </xsd:element>
    <xsd:element name="MediaServiceLocation" ma:index="16" nillable="true" ma:displayName="Location" ma:internalName="MediaServiceLocation"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element name="lcf76f155ced4ddcb4097134ff3c332f" ma:index="21" nillable="true" ma:taxonomy="true" ma:internalName="lcf76f155ced4ddcb4097134ff3c332f" ma:taxonomyFieldName="MediaServiceImageTags" ma:displayName="Image Tags" ma:readOnly="false" ma:fieldId="{5cf76f15-5ced-4ddc-b409-7134ff3c332f}" ma:taxonomyMulti="true" ma:sspId="c03eee15-14f7-464d-84c0-dee57cff45a6"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e9b28843-cd30-4ca0-95d2-3f4187fda6ad"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22" nillable="true" ma:displayName="Taxonomy Catch All Column" ma:hidden="true" ma:list="{051ddab8-214b-4532-9988-eea1e291db29}" ma:internalName="TaxCatchAll" ma:showField="CatchAllData" ma:web="e9b28843-cd30-4ca0-95d2-3f4187fda6ad">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e9b28843-cd30-4ca0-95d2-3f4187fda6ad" xsi:nil="true"/>
    <lcf76f155ced4ddcb4097134ff3c332f xmlns="915b3f3d-3a68-4300-989b-8ece10152101">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508631EA-290D-44A6-963A-810CB2281A7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15b3f3d-3a68-4300-989b-8ece10152101"/>
    <ds:schemaRef ds:uri="e9b28843-cd30-4ca0-95d2-3f4187fda6a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01E2C952-C4C3-43F5-BD1E-B5645F364EA3}">
  <ds:schemaRefs>
    <ds:schemaRef ds:uri="http://schemas.microsoft.com/sharepoint/v3/contenttype/forms"/>
  </ds:schemaRefs>
</ds:datastoreItem>
</file>

<file path=customXml/itemProps3.xml><?xml version="1.0" encoding="utf-8"?>
<ds:datastoreItem xmlns:ds="http://schemas.openxmlformats.org/officeDocument/2006/customXml" ds:itemID="{6DE58A0A-44D7-47C2-A071-742A0D8614DE}">
  <ds:schemaRefs>
    <ds:schemaRef ds:uri="http://www.w3.org/XML/1998/namespace"/>
    <ds:schemaRef ds:uri="http://purl.org/dc/dcmitype/"/>
    <ds:schemaRef ds:uri="e9b28843-cd30-4ca0-95d2-3f4187fda6ad"/>
    <ds:schemaRef ds:uri="http://schemas.microsoft.com/office/2006/documentManagement/types"/>
    <ds:schemaRef ds:uri="http://schemas.microsoft.com/office/infopath/2007/PartnerControls"/>
    <ds:schemaRef ds:uri="http://schemas.openxmlformats.org/package/2006/metadata/core-properties"/>
    <ds:schemaRef ds:uri="915b3f3d-3a68-4300-989b-8ece10152101"/>
    <ds:schemaRef ds:uri="http://schemas.microsoft.com/office/2006/metadata/properties"/>
    <ds:schemaRef ds:uri="http://purl.org/dc/terms/"/>
    <ds:schemaRef ds:uri="http://purl.org/dc/elements/1.1/"/>
  </ds:schemaRefs>
</ds:datastoreItem>
</file>

<file path=docProps/app.xml><?xml version="1.0" encoding="utf-8"?>
<Properties xmlns="http://schemas.openxmlformats.org/officeDocument/2006/extended-properties" xmlns:vt="http://schemas.openxmlformats.org/officeDocument/2006/docPropsVTypes">
  <TotalTime>4752</TotalTime>
  <Words>843</Words>
  <Application>Microsoft Office PowerPoint</Application>
  <PresentationFormat>Widescreen</PresentationFormat>
  <Paragraphs>24</Paragraphs>
  <Slides>2</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vt:i4>
      </vt:variant>
    </vt:vector>
  </HeadingPairs>
  <TitlesOfParts>
    <vt:vector size="8" baseType="lpstr">
      <vt:lpstr>Aptos</vt:lpstr>
      <vt:lpstr>Arial</vt:lpstr>
      <vt:lpstr>Calibri</vt:lpstr>
      <vt:lpstr>Calibri Light</vt:lpstr>
      <vt:lpstr>Times New Roman</vt:lpstr>
      <vt:lpstr>Office Theme</vt:lpstr>
      <vt:lpstr>CASTLE MEAD MEDICAL CENTRE – WINTER 2025/26 NEWSLETTER Castle Mead Medical Centre aims to work in partnership and provide ‘outstanding’ care for their patients, and this newsletter is a commitment from us to develop our communication. In this quarterly newsletter we will highlight important local and National issues that affect your healthcare and help us to develop services throughout the surgery and the local community.</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Natalie Ward</dc:creator>
  <cp:lastModifiedBy>CAMERON, Nick (CASTLE MEAD MEDICAL CENTRE)</cp:lastModifiedBy>
  <cp:revision>156</cp:revision>
  <cp:lastPrinted>2026-01-28T09:15:53Z</cp:lastPrinted>
  <dcterms:created xsi:type="dcterms:W3CDTF">2021-11-18T11:39:04Z</dcterms:created>
  <dcterms:modified xsi:type="dcterms:W3CDTF">2026-01-28T09:18:15Z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0x0101001BDCFA1EBAB7EF4D8C461AD259E6E05C</vt:lpwstr>
  </property>
  <property fmtid="{D5CDD505-2E9C-101B-9397-08002B2CF9AE}" pid="3" name="MediaServiceImageTags">
    <vt:lpwstr/>
  </property>
</Properties>
</file>